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Proxima Nova"/>
      <p:regular r:id="rId56"/>
      <p:bold r:id="rId57"/>
      <p:italic r:id="rId58"/>
      <p:boldItalic r:id="rId59"/>
    </p:embeddedFont>
    <p:embeddedFont>
      <p:font typeface="Overpass"/>
      <p:regular r:id="rId60"/>
      <p:bold r:id="rId61"/>
      <p:italic r:id="rId62"/>
      <p:boldItalic r:id="rId63"/>
    </p:embeddedFont>
    <p:embeddedFont>
      <p:font typeface="Overpass Light"/>
      <p:regular r:id="rId64"/>
      <p:bold r:id="rId65"/>
      <p:italic r:id="rId66"/>
      <p:boldItalic r:id="rId67"/>
    </p:embeddedFont>
    <p:embeddedFont>
      <p:font typeface="Overpass SemiBold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verpassSemiBold-boldItalic.fntdata"/><Relationship Id="rId70" Type="http://schemas.openxmlformats.org/officeDocument/2006/relationships/font" Target="fonts/OverpassSemiBold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verpass-italic.fntdata"/><Relationship Id="rId61" Type="http://schemas.openxmlformats.org/officeDocument/2006/relationships/font" Target="fonts/Overpass-bold.fntdata"/><Relationship Id="rId20" Type="http://schemas.openxmlformats.org/officeDocument/2006/relationships/slide" Target="slides/slide15.xml"/><Relationship Id="rId64" Type="http://schemas.openxmlformats.org/officeDocument/2006/relationships/font" Target="fonts/OverpassLight-regular.fntdata"/><Relationship Id="rId63" Type="http://schemas.openxmlformats.org/officeDocument/2006/relationships/font" Target="fonts/Overpass-boldItalic.fntdata"/><Relationship Id="rId22" Type="http://schemas.openxmlformats.org/officeDocument/2006/relationships/slide" Target="slides/slide17.xml"/><Relationship Id="rId66" Type="http://schemas.openxmlformats.org/officeDocument/2006/relationships/font" Target="fonts/OverpassLight-italic.fntdata"/><Relationship Id="rId21" Type="http://schemas.openxmlformats.org/officeDocument/2006/relationships/slide" Target="slides/slide16.xml"/><Relationship Id="rId65" Type="http://schemas.openxmlformats.org/officeDocument/2006/relationships/font" Target="fonts/OverpassLight-bold.fntdata"/><Relationship Id="rId24" Type="http://schemas.openxmlformats.org/officeDocument/2006/relationships/slide" Target="slides/slide19.xml"/><Relationship Id="rId68" Type="http://schemas.openxmlformats.org/officeDocument/2006/relationships/font" Target="fonts/OverpassSemiBold-regular.fntdata"/><Relationship Id="rId23" Type="http://schemas.openxmlformats.org/officeDocument/2006/relationships/slide" Target="slides/slide18.xml"/><Relationship Id="rId67" Type="http://schemas.openxmlformats.org/officeDocument/2006/relationships/font" Target="fonts/OverpassLight-boldItalic.fntdata"/><Relationship Id="rId60" Type="http://schemas.openxmlformats.org/officeDocument/2006/relationships/font" Target="fonts/Overpas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verpassSemi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ProximaNova-bold.fntdata"/><Relationship Id="rId12" Type="http://schemas.openxmlformats.org/officeDocument/2006/relationships/slide" Target="slides/slide7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hat.com/en/success-stories/hca-healthcare" TargetMode="External"/><Relationship Id="rId3" Type="http://schemas.openxmlformats.org/officeDocument/2006/relationships/hyperlink" Target="https://www.redhat.com/en/success-stories/hca-healthcare#one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e3437f4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e3437f4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008c4005a_0_33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008c4005a_0_3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8c4005a_0_3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8c4005a_0_3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 productivity - data scientists, developers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2cecab2ba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2cecab2ba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008c4005a_0_3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008c4005a_0_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2"/>
              </a:rPr>
              <a:t>HCA Healthcare</a:t>
            </a:r>
            <a:r>
              <a:rPr lang="en" sz="135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’s leadership identified sepsis rates as a key challenge that data could help solve. Sepsis, a condition where the body’s immune system has an overwhelming response to infection, is responsible for 270,000 deaths per year in the U.S. alone.</a:t>
            </a:r>
            <a:r>
              <a:rPr lang="en" sz="1000" u="sng">
                <a:solidFill>
                  <a:srgbClr val="0066CC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3"/>
              </a:rPr>
              <a:t>1</a:t>
            </a:r>
            <a:r>
              <a:rPr lang="en" sz="135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 The group sought to use predictive data analysis to establish a standardized, digital approach to sepsis detection. “To support our care providers with modern tools like machine learning and cloud computing, we needed a platform that is flexible, scalable, and fast,” said Dr. Edmund Jackson, chief data scientist at HCA Healthcare.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2cecab2ba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2cecab2ba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2cecab2ba_0_6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2cecab2ba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</a:rPr>
              <a:t>Operate the core platform as part of the MOC, provide easy access to Research and Open Source communities with full transparency and modularity.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</a:rPr>
              <a:t>Deploy Data Hub in the MOC to position Red Hat as relevant to AI by serving as: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The ‘Github’ for data and AI for the Open Source community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A platform for sharing AI services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A public proof point to validate Red Hat’s AI strategy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62cecab2ba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62cecab2ba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2cecab2ba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2cecab2ba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2cecab2ba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2cecab2b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Red Hat Open Hybrid Cloud as THE PLATFORM for customers AI/ML initiatives</a:t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2cecab2ba_0_31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2cecab2ba_0_3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ea09d8a79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ea09d8a79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62cecab2ba_0_7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62cecab2ba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62cecab2ba_0_7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62cecab2ba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2cecab2ba_0_3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2cecab2ba_0_3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62cecab2ba_0_2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62cecab2ba_0_2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engineers provide a platform for building platforms (k8s) on underlying infrastructure (cloud or on-prem)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engineers build a data platform on that platform, ODH is an example data platform built with open source components, using the operator framework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engineers and data scientists use that platform for data discovery, processing, analytics, and ml training/inference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2cecab2ba_0_22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62cecab2ba_0_2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62cecab2ba_0_22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62cecab2ba_0_2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62cecab2ba_0_229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62cecab2ba_0_2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62cecab2ba_0_23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62cecab2ba_0_2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62cecab2ba_0_24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62cecab2ba_0_2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62cecab2ba_0_249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62cecab2ba_0_2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4dca18d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4dca18d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62cecab2ba_0_25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62cecab2ba_0_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62cecab2ba_0_26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62cecab2ba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62cecab2ba_0_26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62cecab2ba_0_2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62cecab2ba_0_26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62cecab2ba_0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62cecab2ba_0_3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62cecab2ba_0_3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62cecab2ba_0_8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62cecab2ba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62cecab2ba_0_8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62cecab2ba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62cecab2ba_0_8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62cecab2ba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62cecab2ba_0_3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62cecab2ba_0_3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62cecab2ba_0_9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62cecab2ba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cecab2ba_0_2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cecab2ba_0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62cecab2ba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62cecab2ba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Red Hat Open Hybrid Cloud as THE PLATFORM for customers AI/ML initiatives</a:t>
            </a:r>
            <a:endParaRPr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62cecab2ba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62cecab2ba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62cecab2ba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62cecab2ba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62cecab2ba_0_67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62cecab2ba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62cecab2b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62cecab2b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634dfee44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634dfee44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5e3437f4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5e3437f4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cecab2ba_0_1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cecab2ba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ecab2ba_0_1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2cecab2ba_0_1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2cecab2ba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2cecab2ba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008c4005a_0_3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008c4005a_0_3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08c4005a_0_3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08c4005a_0_3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2" name="Google Shape;52;p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8.png"/><Relationship Id="rId13" Type="http://schemas.openxmlformats.org/officeDocument/2006/relationships/image" Target="../media/image29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5" Type="http://schemas.openxmlformats.org/officeDocument/2006/relationships/image" Target="../media/image52.png"/><Relationship Id="rId14" Type="http://schemas.openxmlformats.org/officeDocument/2006/relationships/image" Target="../media/image62.png"/><Relationship Id="rId17" Type="http://schemas.openxmlformats.org/officeDocument/2006/relationships/image" Target="../media/image51.png"/><Relationship Id="rId16" Type="http://schemas.openxmlformats.org/officeDocument/2006/relationships/image" Target="../media/image59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opendatahub.io/docs/architecture.html" TargetMode="External"/><Relationship Id="rId4" Type="http://schemas.openxmlformats.org/officeDocument/2006/relationships/image" Target="../media/image100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3" Type="http://schemas.openxmlformats.org/officeDocument/2006/relationships/image" Target="../media/image45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4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48.png"/><Relationship Id="rId7" Type="http://schemas.openxmlformats.org/officeDocument/2006/relationships/image" Target="../media/image53.png"/><Relationship Id="rId8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108.png"/><Relationship Id="rId6" Type="http://schemas.openxmlformats.org/officeDocument/2006/relationships/image" Target="../media/image10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Relationship Id="rId4" Type="http://schemas.openxmlformats.org/officeDocument/2006/relationships/image" Target="../media/image44.png"/><Relationship Id="rId9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13" Type="http://schemas.openxmlformats.org/officeDocument/2006/relationships/image" Target="../media/image70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5" Type="http://schemas.openxmlformats.org/officeDocument/2006/relationships/image" Target="../media/image65.png"/><Relationship Id="rId6" Type="http://schemas.openxmlformats.org/officeDocument/2006/relationships/image" Target="../media/image86.png"/><Relationship Id="rId7" Type="http://schemas.openxmlformats.org/officeDocument/2006/relationships/image" Target="../media/image75.png"/><Relationship Id="rId8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Relationship Id="rId5" Type="http://schemas.openxmlformats.org/officeDocument/2006/relationships/image" Target="../media/image72.png"/><Relationship Id="rId6" Type="http://schemas.openxmlformats.org/officeDocument/2006/relationships/image" Target="../media/image60.png"/><Relationship Id="rId7" Type="http://schemas.openxmlformats.org/officeDocument/2006/relationships/image" Target="../media/image68.png"/><Relationship Id="rId8" Type="http://schemas.openxmlformats.org/officeDocument/2006/relationships/image" Target="../media/image76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13" Type="http://schemas.openxmlformats.org/officeDocument/2006/relationships/image" Target="../media/image58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9" Type="http://schemas.openxmlformats.org/officeDocument/2006/relationships/image" Target="../media/image80.png"/><Relationship Id="rId5" Type="http://schemas.openxmlformats.org/officeDocument/2006/relationships/image" Target="../media/image72.png"/><Relationship Id="rId6" Type="http://schemas.openxmlformats.org/officeDocument/2006/relationships/image" Target="../media/image60.png"/><Relationship Id="rId7" Type="http://schemas.openxmlformats.org/officeDocument/2006/relationships/image" Target="../media/image68.png"/><Relationship Id="rId8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13" Type="http://schemas.openxmlformats.org/officeDocument/2006/relationships/image" Target="../media/image58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9" Type="http://schemas.openxmlformats.org/officeDocument/2006/relationships/image" Target="../media/image80.png"/><Relationship Id="rId5" Type="http://schemas.openxmlformats.org/officeDocument/2006/relationships/image" Target="../media/image72.png"/><Relationship Id="rId6" Type="http://schemas.openxmlformats.org/officeDocument/2006/relationships/image" Target="../media/image60.png"/><Relationship Id="rId7" Type="http://schemas.openxmlformats.org/officeDocument/2006/relationships/image" Target="../media/image68.png"/><Relationship Id="rId8" Type="http://schemas.openxmlformats.org/officeDocument/2006/relationships/image" Target="../media/image77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13" Type="http://schemas.openxmlformats.org/officeDocument/2006/relationships/image" Target="../media/image58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9" Type="http://schemas.openxmlformats.org/officeDocument/2006/relationships/image" Target="../media/image80.png"/><Relationship Id="rId5" Type="http://schemas.openxmlformats.org/officeDocument/2006/relationships/image" Target="../media/image72.png"/><Relationship Id="rId6" Type="http://schemas.openxmlformats.org/officeDocument/2006/relationships/image" Target="../media/image60.png"/><Relationship Id="rId7" Type="http://schemas.openxmlformats.org/officeDocument/2006/relationships/image" Target="../media/image68.png"/><Relationship Id="rId8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8.png"/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5" Type="http://schemas.openxmlformats.org/officeDocument/2006/relationships/image" Target="../media/image60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7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9" Type="http://schemas.openxmlformats.org/officeDocument/2006/relationships/image" Target="../media/image83.png"/><Relationship Id="rId5" Type="http://schemas.openxmlformats.org/officeDocument/2006/relationships/image" Target="../media/image60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76.pn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5.png"/><Relationship Id="rId4" Type="http://schemas.openxmlformats.org/officeDocument/2006/relationships/image" Target="../media/image77.png"/><Relationship Id="rId9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4.png"/><Relationship Id="rId7" Type="http://schemas.openxmlformats.org/officeDocument/2006/relationships/image" Target="../media/image76.png"/><Relationship Id="rId8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5.png"/><Relationship Id="rId4" Type="http://schemas.openxmlformats.org/officeDocument/2006/relationships/image" Target="../media/image77.png"/><Relationship Id="rId9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4.png"/><Relationship Id="rId7" Type="http://schemas.openxmlformats.org/officeDocument/2006/relationships/image" Target="../media/image76.png"/><Relationship Id="rId8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Relationship Id="rId5" Type="http://schemas.openxmlformats.org/officeDocument/2006/relationships/image" Target="../media/image8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0.png"/><Relationship Id="rId4" Type="http://schemas.openxmlformats.org/officeDocument/2006/relationships/image" Target="../media/image88.png"/><Relationship Id="rId5" Type="http://schemas.openxmlformats.org/officeDocument/2006/relationships/image" Target="../media/image8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openshift.com/accelerated-ai" TargetMode="External"/><Relationship Id="rId4" Type="http://schemas.openxmlformats.org/officeDocument/2006/relationships/hyperlink" Target="https://youtu.be/FUu4kMc0PL8?t=1448" TargetMode="External"/><Relationship Id="rId5" Type="http://schemas.openxmlformats.org/officeDocument/2006/relationships/hyperlink" Target="https://blogs.nvidia.com/blog/2019/05/09/red-hat-openshift-gpu-kubernetes/" TargetMode="External"/><Relationship Id="rId6" Type="http://schemas.openxmlformats.org/officeDocument/2006/relationships/hyperlink" Target="https://devblogs.nvidia.com/gpu-support-ai-workloads-openshift4/" TargetMode="External"/><Relationship Id="rId7" Type="http://schemas.openxmlformats.org/officeDocument/2006/relationships/image" Target="../media/image9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nnect.redhat.com/" TargetMode="External"/><Relationship Id="rId4" Type="http://schemas.openxmlformats.org/officeDocument/2006/relationships/image" Target="../media/image111.png"/><Relationship Id="rId5" Type="http://schemas.openxmlformats.org/officeDocument/2006/relationships/image" Target="../media/image105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1.png"/><Relationship Id="rId10" Type="http://schemas.openxmlformats.org/officeDocument/2006/relationships/image" Target="../media/image98.png"/><Relationship Id="rId13" Type="http://schemas.openxmlformats.org/officeDocument/2006/relationships/image" Target="../media/image103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7.png"/><Relationship Id="rId14" Type="http://schemas.openxmlformats.org/officeDocument/2006/relationships/image" Target="../media/image109.png"/><Relationship Id="rId5" Type="http://schemas.openxmlformats.org/officeDocument/2006/relationships/image" Target="../media/image93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inyurl.com/y3m2wrtz" TargetMode="External"/><Relationship Id="rId4" Type="http://schemas.openxmlformats.org/officeDocument/2006/relationships/hyperlink" Target="https://gitlab.com/opendatahub/data-engineering-and-machine-learning-workshop/blob/master/doc/for-attendees.md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12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on OpenShift with Open Data Hub </a:t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1562794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Sherard Griffin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Senior Manager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353888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Václav Pavlin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Principal Software Engineer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639888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Peter MacKinnon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Principal Software Engineer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Situation and Challenges </a:t>
            </a:r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8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3"/>
          <p:cNvGrpSpPr/>
          <p:nvPr/>
        </p:nvGrpSpPr>
        <p:grpSpPr>
          <a:xfrm>
            <a:off x="911248" y="1910794"/>
            <a:ext cx="860400" cy="486212"/>
            <a:chOff x="1231048" y="1929219"/>
            <a:chExt cx="860400" cy="486212"/>
          </a:xfrm>
        </p:grpSpPr>
        <p:pic>
          <p:nvPicPr>
            <p:cNvPr id="218" name="Google Shape;21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2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3"/>
          <p:cNvGrpSpPr/>
          <p:nvPr/>
        </p:nvGrpSpPr>
        <p:grpSpPr>
          <a:xfrm>
            <a:off x="1825648" y="1910794"/>
            <a:ext cx="860400" cy="486212"/>
            <a:chOff x="1231048" y="1929219"/>
            <a:chExt cx="860400" cy="486212"/>
          </a:xfrm>
        </p:grpSpPr>
        <p:pic>
          <p:nvPicPr>
            <p:cNvPr id="222" name="Google Shape;22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8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3"/>
          <p:cNvGrpSpPr/>
          <p:nvPr/>
        </p:nvGrpSpPr>
        <p:grpSpPr>
          <a:xfrm>
            <a:off x="2816248" y="1910794"/>
            <a:ext cx="860400" cy="486212"/>
            <a:chOff x="1231048" y="1929219"/>
            <a:chExt cx="860400" cy="486212"/>
          </a:xfrm>
        </p:grpSpPr>
        <p:pic>
          <p:nvPicPr>
            <p:cNvPr id="226" name="Google Shape;22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888" y="24938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5238" y="24845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5353" y="24937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3"/>
          <p:cNvSpPr txBox="1"/>
          <p:nvPr/>
        </p:nvSpPr>
        <p:spPr>
          <a:xfrm>
            <a:off x="4560200" y="1538100"/>
            <a:ext cx="4220700" cy="2653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Team(s) of Data Scientists and Developers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Sharing and collaboration, if any, is difficult, manual, error prone and take time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Access to limited non-shared resources means modeling takes long times or can’t achieve desired accuracy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Delivering into models into production is a challenge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32" name="Google Shape;2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Containers &amp; Kubernetes in Hybrid Cloud for AI/ML workloads?</a:t>
            </a:r>
            <a:endParaRPr/>
          </a:p>
        </p:txBody>
      </p:sp>
      <p:grpSp>
        <p:nvGrpSpPr>
          <p:cNvPr id="238" name="Google Shape;238;p24"/>
          <p:cNvGrpSpPr/>
          <p:nvPr/>
        </p:nvGrpSpPr>
        <p:grpSpPr>
          <a:xfrm>
            <a:off x="5809425" y="3439908"/>
            <a:ext cx="3396502" cy="1384500"/>
            <a:chOff x="6038025" y="2827523"/>
            <a:chExt cx="3396502" cy="1384500"/>
          </a:xfrm>
        </p:grpSpPr>
        <p:cxnSp>
          <p:nvCxnSpPr>
            <p:cNvPr id="239" name="Google Shape;239;p24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0" name="Google Shape;240;p24"/>
            <p:cNvSpPr txBox="1"/>
            <p:nvPr/>
          </p:nvSpPr>
          <p:spPr>
            <a:xfrm>
              <a:off x="6583327" y="2827523"/>
              <a:ext cx="2851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Agility across the ML pipeline 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Automated install and provisioning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Autoscaling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GPU acceleration, scaling, security, uptime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3" name="Google Shape;243;p24"/>
          <p:cNvGrpSpPr/>
          <p:nvPr/>
        </p:nvGrpSpPr>
        <p:grpSpPr>
          <a:xfrm>
            <a:off x="118640" y="2095913"/>
            <a:ext cx="3283810" cy="1384500"/>
            <a:chOff x="347240" y="1501183"/>
            <a:chExt cx="3283810" cy="1384500"/>
          </a:xfrm>
        </p:grpSpPr>
        <p:sp>
          <p:nvSpPr>
            <p:cNvPr id="244" name="Google Shape;244;p24"/>
            <p:cNvSpPr txBox="1"/>
            <p:nvPr/>
          </p:nvSpPr>
          <p:spPr>
            <a:xfrm>
              <a:off x="347240" y="1501183"/>
              <a:ext cx="27150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Portability &amp; flexibility for ML powered apps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 Light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Develop/deploy ML apps across data center, edge, and public clouds </a:t>
              </a:r>
              <a:endParaRPr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  <a:p>
              <a:pPr indent="-23495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 Light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Offer ML-as-a-service </a:t>
              </a:r>
              <a:endParaRPr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cxnSp>
          <p:nvCxnSpPr>
            <p:cNvPr id="245" name="Google Shape;245;p24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6" name="Google Shape;246;p24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8" name="Google Shape;248;p24"/>
          <p:cNvGrpSpPr/>
          <p:nvPr/>
        </p:nvGrpSpPr>
        <p:grpSpPr>
          <a:xfrm>
            <a:off x="4679500" y="1594805"/>
            <a:ext cx="4594827" cy="1384500"/>
            <a:chOff x="4908100" y="947110"/>
            <a:chExt cx="4594827" cy="1384500"/>
          </a:xfrm>
        </p:grpSpPr>
        <p:cxnSp>
          <p:nvCxnSpPr>
            <p:cNvPr id="249" name="Google Shape;249;p24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0" name="Google Shape;250;p24"/>
            <p:cNvSpPr txBox="1"/>
            <p:nvPr/>
          </p:nvSpPr>
          <p:spPr>
            <a:xfrm>
              <a:off x="6583327" y="947110"/>
              <a:ext cx="29196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Red Hat products &amp; services help solve additional challenges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Automation, CI/CD drive collaboration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Boost productivity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Data access, prep, &amp; governance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Apps </a:t>
              </a: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lifecycle</a:t>
              </a: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 management &amp; operations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3" name="Google Shape;253;p24"/>
          <p:cNvGrpSpPr/>
          <p:nvPr/>
        </p:nvGrpSpPr>
        <p:grpSpPr>
          <a:xfrm>
            <a:off x="2585994" y="1745850"/>
            <a:ext cx="3514811" cy="3252003"/>
            <a:chOff x="2991269" y="1153325"/>
            <a:chExt cx="3514811" cy="3252003"/>
          </a:xfrm>
        </p:grpSpPr>
        <p:sp>
          <p:nvSpPr>
            <p:cNvPr id="254" name="Google Shape;254;p24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5" name="Google Shape;255;p24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56" name="Google Shape;256;p24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257" name="Google Shape;257;p24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8" name="Google Shape;258;p24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59" name="Google Shape;259;p24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260" name="Google Shape;260;p24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61" name="Google Shape;261;p24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  <p:sp>
        <p:nvSpPr>
          <p:cNvPr id="262" name="Google Shape;2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Why OpenShift And Cloud Platforms for ML Workloads?</a:t>
            </a:r>
            <a:endParaRPr sz="2600"/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59" y="3249415"/>
            <a:ext cx="594465" cy="6991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/>
          <p:nvPr/>
        </p:nvSpPr>
        <p:spPr>
          <a:xfrm>
            <a:off x="1069484" y="3417224"/>
            <a:ext cx="852000" cy="36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 AUTOMATION TOOLSETS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0" name="Google Shape;270;p25"/>
          <p:cNvCxnSpPr>
            <a:stCxn id="268" idx="3"/>
            <a:endCxn id="269" idx="1"/>
          </p:cNvCxnSpPr>
          <p:nvPr/>
        </p:nvCxnSpPr>
        <p:spPr>
          <a:xfrm>
            <a:off x="815524" y="3598976"/>
            <a:ext cx="2541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1" name="Google Shape;271;p25"/>
          <p:cNvCxnSpPr/>
          <p:nvPr/>
        </p:nvCxnSpPr>
        <p:spPr>
          <a:xfrm>
            <a:off x="1920254" y="3598939"/>
            <a:ext cx="2292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6" y="2274351"/>
            <a:ext cx="524371" cy="71999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/>
          <p:nvPr/>
        </p:nvSpPr>
        <p:spPr>
          <a:xfrm>
            <a:off x="1069486" y="2211874"/>
            <a:ext cx="852000" cy="3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SCM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(GIT)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1069486" y="2741347"/>
            <a:ext cx="852000" cy="3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CI/CD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5" name="Google Shape;275;p25"/>
          <p:cNvCxnSpPr>
            <a:stCxn id="273" idx="2"/>
            <a:endCxn id="274" idx="0"/>
          </p:cNvCxnSpPr>
          <p:nvPr/>
        </p:nvCxnSpPr>
        <p:spPr>
          <a:xfrm>
            <a:off x="1495486" y="2531974"/>
            <a:ext cx="0" cy="209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5"/>
          <p:cNvCxnSpPr>
            <a:stCxn id="272" idx="3"/>
            <a:endCxn id="273" idx="1"/>
          </p:cNvCxnSpPr>
          <p:nvPr/>
        </p:nvCxnSpPr>
        <p:spPr>
          <a:xfrm flipH="1" rot="10800000">
            <a:off x="780477" y="2371847"/>
            <a:ext cx="288900" cy="2625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7" name="Google Shape;277;p25"/>
          <p:cNvCxnSpPr>
            <a:stCxn id="272" idx="3"/>
            <a:endCxn id="274" idx="1"/>
          </p:cNvCxnSpPr>
          <p:nvPr/>
        </p:nvCxnSpPr>
        <p:spPr>
          <a:xfrm>
            <a:off x="780477" y="2634347"/>
            <a:ext cx="288900" cy="2670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8" name="Google Shape;278;p25"/>
          <p:cNvCxnSpPr/>
          <p:nvPr/>
        </p:nvCxnSpPr>
        <p:spPr>
          <a:xfrm>
            <a:off x="1920255" y="2371900"/>
            <a:ext cx="229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5"/>
          <p:cNvCxnSpPr/>
          <p:nvPr/>
        </p:nvCxnSpPr>
        <p:spPr>
          <a:xfrm>
            <a:off x="1920255" y="2901373"/>
            <a:ext cx="229200" cy="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5"/>
          <p:cNvSpPr/>
          <p:nvPr/>
        </p:nvSpPr>
        <p:spPr>
          <a:xfrm>
            <a:off x="2148313" y="2029300"/>
            <a:ext cx="3977400" cy="2192700"/>
          </a:xfrm>
          <a:prstGeom prst="rect">
            <a:avLst/>
          </a:prstGeom>
          <a:solidFill>
            <a:srgbClr val="6E6F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2146800" y="1672851"/>
            <a:ext cx="4668000" cy="320100"/>
          </a:xfrm>
          <a:prstGeom prst="rect">
            <a:avLst/>
          </a:prstGeom>
          <a:solidFill>
            <a:srgbClr val="6E6F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LAYER</a:t>
            </a:r>
            <a:endParaRPr b="1"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2" name="Google Shape;282;p25"/>
          <p:cNvGrpSpPr/>
          <p:nvPr/>
        </p:nvGrpSpPr>
        <p:grpSpPr>
          <a:xfrm>
            <a:off x="6125713" y="2029375"/>
            <a:ext cx="719100" cy="1083694"/>
            <a:chOff x="6524617" y="1838800"/>
            <a:chExt cx="719100" cy="1075200"/>
          </a:xfrm>
        </p:grpSpPr>
        <p:sp>
          <p:nvSpPr>
            <p:cNvPr id="283" name="Google Shape;283;p25"/>
            <p:cNvSpPr/>
            <p:nvPr/>
          </p:nvSpPr>
          <p:spPr>
            <a:xfrm>
              <a:off x="6557675" y="1838800"/>
              <a:ext cx="657600" cy="10752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4" name="Google Shape;284;p25"/>
            <p:cNvSpPr txBox="1"/>
            <p:nvPr/>
          </p:nvSpPr>
          <p:spPr>
            <a:xfrm>
              <a:off x="6524617" y="1854245"/>
              <a:ext cx="719100" cy="5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PERSISTENT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STORAGE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5" name="Google Shape;285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31860" y="2329500"/>
              <a:ext cx="288900" cy="381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25"/>
          <p:cNvGrpSpPr/>
          <p:nvPr/>
        </p:nvGrpSpPr>
        <p:grpSpPr>
          <a:xfrm>
            <a:off x="6156513" y="3146875"/>
            <a:ext cx="657600" cy="1075200"/>
            <a:chOff x="6555425" y="2956375"/>
            <a:chExt cx="657600" cy="1075200"/>
          </a:xfrm>
        </p:grpSpPr>
        <p:sp>
          <p:nvSpPr>
            <p:cNvPr id="287" name="Google Shape;287;p25"/>
            <p:cNvSpPr/>
            <p:nvPr/>
          </p:nvSpPr>
          <p:spPr>
            <a:xfrm>
              <a:off x="6555425" y="2956375"/>
              <a:ext cx="657600" cy="10752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REGISTRY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8" name="Google Shape;28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04648" y="3365971"/>
              <a:ext cx="343325" cy="41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25"/>
          <p:cNvGrpSpPr/>
          <p:nvPr/>
        </p:nvGrpSpPr>
        <p:grpSpPr>
          <a:xfrm>
            <a:off x="5256390" y="2055453"/>
            <a:ext cx="788020" cy="1048694"/>
            <a:chOff x="5592955" y="2047406"/>
            <a:chExt cx="788020" cy="1048694"/>
          </a:xfrm>
        </p:grpSpPr>
        <p:sp>
          <p:nvSpPr>
            <p:cNvPr id="290" name="Google Shape;29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297" name="Google Shape;29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01" name="Google Shape;30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2" name="Google Shape;30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c</a:t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4" name="Google Shape;30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6" name="Google Shape;30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8" name="Google Shape;30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25"/>
          <p:cNvGrpSpPr/>
          <p:nvPr/>
        </p:nvGrpSpPr>
        <p:grpSpPr>
          <a:xfrm>
            <a:off x="5256390" y="3116837"/>
            <a:ext cx="788020" cy="1048694"/>
            <a:chOff x="5592955" y="2047406"/>
            <a:chExt cx="788020" cy="1048694"/>
          </a:xfrm>
        </p:grpSpPr>
        <p:sp>
          <p:nvSpPr>
            <p:cNvPr id="310" name="Google Shape;31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6" name="Google Shape;31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17" name="Google Shape;31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18" name="Google Shape;31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21" name="Google Shape;32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2" name="Google Shape;32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4" name="Google Shape;32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6" name="Google Shape;32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8" name="Google Shape;32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25"/>
          <p:cNvGrpSpPr/>
          <p:nvPr/>
        </p:nvGrpSpPr>
        <p:grpSpPr>
          <a:xfrm>
            <a:off x="4418190" y="2055453"/>
            <a:ext cx="788020" cy="1048694"/>
            <a:chOff x="5592955" y="2047406"/>
            <a:chExt cx="788020" cy="1048694"/>
          </a:xfrm>
        </p:grpSpPr>
        <p:sp>
          <p:nvSpPr>
            <p:cNvPr id="330" name="Google Shape;33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6" name="Google Shape;33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37" name="Google Shape;33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38" name="Google Shape;33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41" name="Google Shape;34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2" name="Google Shape;34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4" name="Google Shape;34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6" name="Google Shape;34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8" name="Google Shape;34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25"/>
          <p:cNvGrpSpPr/>
          <p:nvPr/>
        </p:nvGrpSpPr>
        <p:grpSpPr>
          <a:xfrm>
            <a:off x="4418190" y="3116837"/>
            <a:ext cx="788020" cy="1048694"/>
            <a:chOff x="5592955" y="2047406"/>
            <a:chExt cx="788020" cy="1048694"/>
          </a:xfrm>
        </p:grpSpPr>
        <p:sp>
          <p:nvSpPr>
            <p:cNvPr id="350" name="Google Shape;35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57" name="Google Shape;35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58" name="Google Shape;35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61" name="Google Shape;36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2" name="Google Shape;36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4" name="Google Shape;36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6" name="Google Shape;36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8" name="Google Shape;36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25"/>
          <p:cNvGrpSpPr/>
          <p:nvPr/>
        </p:nvGrpSpPr>
        <p:grpSpPr>
          <a:xfrm>
            <a:off x="3579990" y="2055453"/>
            <a:ext cx="788020" cy="1048694"/>
            <a:chOff x="5592955" y="2047406"/>
            <a:chExt cx="788020" cy="1048694"/>
          </a:xfrm>
        </p:grpSpPr>
        <p:sp>
          <p:nvSpPr>
            <p:cNvPr id="370" name="Google Shape;37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6" name="Google Shape;37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77" name="Google Shape;37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78" name="Google Shape;37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81" name="Google Shape;38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2" name="Google Shape;38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4" name="Google Shape;38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6" name="Google Shape;38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8" name="Google Shape;38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25"/>
          <p:cNvGrpSpPr/>
          <p:nvPr/>
        </p:nvGrpSpPr>
        <p:grpSpPr>
          <a:xfrm>
            <a:off x="3579990" y="3116837"/>
            <a:ext cx="788020" cy="1048694"/>
            <a:chOff x="5592955" y="2047406"/>
            <a:chExt cx="788020" cy="1048694"/>
          </a:xfrm>
        </p:grpSpPr>
        <p:sp>
          <p:nvSpPr>
            <p:cNvPr id="390" name="Google Shape;39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6" name="Google Shape;39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97" name="Google Shape;39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98" name="Google Shape;39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401" name="Google Shape;40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2" name="Google Shape;40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4" name="Google Shape;40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6" name="Google Shape;40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8" name="Google Shape;40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25"/>
          <p:cNvSpPr txBox="1"/>
          <p:nvPr/>
        </p:nvSpPr>
        <p:spPr>
          <a:xfrm>
            <a:off x="3685369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4036928" y="232362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25"/>
          <p:cNvSpPr txBox="1"/>
          <p:nvPr/>
        </p:nvSpPr>
        <p:spPr>
          <a:xfrm>
            <a:off x="4875322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5361769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5705535" y="232362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25"/>
          <p:cNvSpPr txBox="1"/>
          <p:nvPr/>
        </p:nvSpPr>
        <p:spPr>
          <a:xfrm>
            <a:off x="3685369" y="371081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25"/>
          <p:cNvSpPr txBox="1"/>
          <p:nvPr/>
        </p:nvSpPr>
        <p:spPr>
          <a:xfrm>
            <a:off x="5361769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25"/>
          <p:cNvSpPr txBox="1"/>
          <p:nvPr/>
        </p:nvSpPr>
        <p:spPr>
          <a:xfrm>
            <a:off x="5713328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25"/>
          <p:cNvSpPr txBox="1"/>
          <p:nvPr/>
        </p:nvSpPr>
        <p:spPr>
          <a:xfrm>
            <a:off x="4523569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4875128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9" name="Google Shape;41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0062" y="241155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8262" y="241155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5243" y="381224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1532" y="381224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0773" y="273787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6652" y="273787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5938" y="346405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2683" y="3799141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4086" y="2414402"/>
            <a:ext cx="89205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4086" y="3815091"/>
            <a:ext cx="89205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54228" y="2761088"/>
            <a:ext cx="158026" cy="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54228" y="3814427"/>
            <a:ext cx="158026" cy="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1531" y="2420603"/>
            <a:ext cx="92550" cy="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06637" y="3481903"/>
            <a:ext cx="92550" cy="9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25"/>
          <p:cNvGrpSpPr/>
          <p:nvPr/>
        </p:nvGrpSpPr>
        <p:grpSpPr>
          <a:xfrm>
            <a:off x="2208200" y="2103725"/>
            <a:ext cx="1326900" cy="2061900"/>
            <a:chOff x="2607113" y="1913225"/>
            <a:chExt cx="1326900" cy="2061900"/>
          </a:xfrm>
        </p:grpSpPr>
        <p:sp>
          <p:nvSpPr>
            <p:cNvPr id="434" name="Google Shape;434;p25"/>
            <p:cNvSpPr/>
            <p:nvPr/>
          </p:nvSpPr>
          <p:spPr>
            <a:xfrm>
              <a:off x="2607113" y="1913225"/>
              <a:ext cx="1326900" cy="2061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RED HAT</a:t>
              </a:r>
              <a:endParaRPr b="1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ENTERPRISE LINUX</a:t>
              </a:r>
              <a:endParaRPr b="1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629698" y="1933600"/>
              <a:ext cx="1280100" cy="162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Proxima Nova"/>
                  <a:ea typeface="Proxima Nova"/>
                  <a:cs typeface="Proxima Nova"/>
                  <a:sym typeface="Proxima Nova"/>
                </a:rPr>
                <a:t>MASTER</a:t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669900" y="2248764"/>
              <a:ext cx="1195500" cy="272700"/>
            </a:xfrm>
            <a:prstGeom prst="rect">
              <a:avLst/>
            </a:prstGeom>
            <a:solidFill>
              <a:srgbClr val="92D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API/AUTHENTICATION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669900" y="2569150"/>
              <a:ext cx="1195500" cy="272700"/>
            </a:xfrm>
            <a:prstGeom prst="rect">
              <a:avLst/>
            </a:prstGeom>
            <a:solidFill>
              <a:srgbClr val="F0A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 STORE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2669900" y="2889536"/>
              <a:ext cx="1195500" cy="272700"/>
            </a:xfrm>
            <a:prstGeom prst="rect">
              <a:avLst/>
            </a:prstGeom>
            <a:solidFill>
              <a:srgbClr val="3B0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SCHEDULER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669900" y="3209923"/>
              <a:ext cx="1195500" cy="272700"/>
            </a:xfrm>
            <a:prstGeom prst="rect">
              <a:avLst/>
            </a:prstGeom>
            <a:solidFill>
              <a:srgbClr val="00B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HEALTH/SCALING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40" name="Google Shape;440;p25"/>
          <p:cNvGrpSpPr/>
          <p:nvPr/>
        </p:nvGrpSpPr>
        <p:grpSpPr>
          <a:xfrm>
            <a:off x="2146788" y="4255875"/>
            <a:ext cx="4668000" cy="509100"/>
            <a:chOff x="2545700" y="4065375"/>
            <a:chExt cx="4668000" cy="509100"/>
          </a:xfrm>
        </p:grpSpPr>
        <p:sp>
          <p:nvSpPr>
            <p:cNvPr id="441" name="Google Shape;441;p25"/>
            <p:cNvSpPr/>
            <p:nvPr/>
          </p:nvSpPr>
          <p:spPr>
            <a:xfrm>
              <a:off x="2545700" y="4065375"/>
              <a:ext cx="4668000" cy="5091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442" name="Google Shape;442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438750" y="4201990"/>
              <a:ext cx="278300" cy="111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20805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364605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2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008404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2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059578" y="4181790"/>
              <a:ext cx="318698" cy="151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25"/>
            <p:cNvSpPr txBox="1"/>
            <p:nvPr/>
          </p:nvSpPr>
          <p:spPr>
            <a:xfrm>
              <a:off x="3161427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PHYSICAL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8" name="Google Shape;448;p25"/>
            <p:cNvSpPr txBox="1"/>
            <p:nvPr/>
          </p:nvSpPr>
          <p:spPr>
            <a:xfrm>
              <a:off x="3800468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VIRTUAL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9" name="Google Shape;449;p25"/>
            <p:cNvSpPr txBox="1"/>
            <p:nvPr/>
          </p:nvSpPr>
          <p:spPr>
            <a:xfrm>
              <a:off x="4447302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PRIVATE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0" name="Google Shape;450;p25"/>
            <p:cNvSpPr txBox="1"/>
            <p:nvPr/>
          </p:nvSpPr>
          <p:spPr>
            <a:xfrm>
              <a:off x="5095868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PUBLIC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1" name="Google Shape;451;p25"/>
            <p:cNvSpPr txBox="1"/>
            <p:nvPr/>
          </p:nvSpPr>
          <p:spPr>
            <a:xfrm>
              <a:off x="5742702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HYBRID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452" name="Google Shape;452;p25"/>
            <p:cNvCxnSpPr/>
            <p:nvPr/>
          </p:nvCxnSpPr>
          <p:spPr>
            <a:xfrm rot="10800000">
              <a:off x="5738593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5"/>
            <p:cNvCxnSpPr/>
            <p:nvPr/>
          </p:nvCxnSpPr>
          <p:spPr>
            <a:xfrm rot="10800000">
              <a:off x="5105614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25"/>
            <p:cNvCxnSpPr/>
            <p:nvPr/>
          </p:nvCxnSpPr>
          <p:spPr>
            <a:xfrm rot="10800000">
              <a:off x="4449255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5"/>
            <p:cNvCxnSpPr/>
            <p:nvPr/>
          </p:nvCxnSpPr>
          <p:spPr>
            <a:xfrm rot="10800000">
              <a:off x="3792895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56" name="Google Shape;456;p25"/>
          <p:cNvSpPr txBox="1"/>
          <p:nvPr/>
        </p:nvSpPr>
        <p:spPr>
          <a:xfrm>
            <a:off x="7238" y="2915338"/>
            <a:ext cx="1326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DATA SCIENTIST</a:t>
            </a:r>
            <a:endParaRPr b="1" sz="800"/>
          </a:p>
        </p:txBody>
      </p:sp>
      <p:sp>
        <p:nvSpPr>
          <p:cNvPr id="457" name="Google Shape;457;p25"/>
          <p:cNvSpPr/>
          <p:nvPr/>
        </p:nvSpPr>
        <p:spPr>
          <a:xfrm>
            <a:off x="7134150" y="3983475"/>
            <a:ext cx="1933200" cy="720000"/>
          </a:xfrm>
          <a:prstGeom prst="wedgeRoundRectCallout">
            <a:avLst>
              <a:gd fmla="val -80976" name="adj1"/>
              <a:gd fmla="val 22289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deployed across clouds, data center, and edge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7326000" y="1315475"/>
            <a:ext cx="1549500" cy="1048800"/>
          </a:xfrm>
          <a:prstGeom prst="wedgeRoundRectCallout">
            <a:avLst>
              <a:gd fmla="val -77233" name="adj1"/>
              <a:gd fmla="val -5976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services, load balanced and scal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ed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9" name="Google Shape;459;p25"/>
          <p:cNvSpPr/>
          <p:nvPr/>
        </p:nvSpPr>
        <p:spPr>
          <a:xfrm>
            <a:off x="7326000" y="2509775"/>
            <a:ext cx="1741500" cy="1271100"/>
          </a:xfrm>
          <a:prstGeom prst="wedgeRoundRectCallout">
            <a:avLst>
              <a:gd fmla="val -77233" name="adj1"/>
              <a:gd fmla="val -5976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microservices scheduled and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orchestrated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on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shared resources 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0" name="Google Shape;460;p25"/>
          <p:cNvSpPr/>
          <p:nvPr/>
        </p:nvSpPr>
        <p:spPr>
          <a:xfrm>
            <a:off x="221050" y="1305100"/>
            <a:ext cx="1549500" cy="720000"/>
          </a:xfrm>
          <a:prstGeom prst="wedgeRoundRectCallout">
            <a:avLst>
              <a:gd fmla="val -10799" name="adj1"/>
              <a:gd fmla="val 83003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Best of SDLC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1" name="Google Shape;461;p25"/>
          <p:cNvSpPr/>
          <p:nvPr/>
        </p:nvSpPr>
        <p:spPr>
          <a:xfrm>
            <a:off x="277950" y="4203600"/>
            <a:ext cx="1549500" cy="720000"/>
          </a:xfrm>
          <a:prstGeom prst="wedgeRoundRectCallout">
            <a:avLst>
              <a:gd fmla="val -6549" name="adj1"/>
              <a:gd fmla="val -87299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in Production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2" name="Google Shape;4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631" y="1364324"/>
            <a:ext cx="846449" cy="8464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ca healthcare logo" id="468" name="Google Shape;4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979" y="1457079"/>
            <a:ext cx="1432883" cy="6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4123" y="1512563"/>
            <a:ext cx="1814831" cy="501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6"/>
          <p:cNvPicPr preferRelativeResize="0"/>
          <p:nvPr/>
        </p:nvPicPr>
        <p:blipFill rotWithShape="1">
          <a:blip r:embed="rId6">
            <a:alphaModFix/>
          </a:blip>
          <a:srcRect b="36027" l="0" r="0" t="33124"/>
          <a:stretch/>
        </p:blipFill>
        <p:spPr>
          <a:xfrm>
            <a:off x="5484221" y="3297281"/>
            <a:ext cx="1984632" cy="61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/>
          <p:cNvPicPr preferRelativeResize="0"/>
          <p:nvPr/>
        </p:nvPicPr>
        <p:blipFill rotWithShape="1">
          <a:blip r:embed="rId7">
            <a:alphaModFix/>
          </a:blip>
          <a:srcRect b="26985" l="0" r="0" t="0"/>
          <a:stretch/>
        </p:blipFill>
        <p:spPr>
          <a:xfrm>
            <a:off x="2820731" y="3146721"/>
            <a:ext cx="1134525" cy="8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6"/>
          <p:cNvSpPr txBox="1"/>
          <p:nvPr/>
        </p:nvSpPr>
        <p:spPr>
          <a:xfrm>
            <a:off x="576816" y="2217263"/>
            <a:ext cx="2211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Connected Drive  &amp; Autonomous Driving</a:t>
            </a:r>
            <a:endParaRPr sz="1100"/>
          </a:p>
        </p:txBody>
      </p:sp>
      <p:sp>
        <p:nvSpPr>
          <p:cNvPr id="473" name="Google Shape;473;p26"/>
          <p:cNvSpPr txBox="1"/>
          <p:nvPr/>
        </p:nvSpPr>
        <p:spPr>
          <a:xfrm>
            <a:off x="2253225" y="3988913"/>
            <a:ext cx="2211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Autonomous Driving</a:t>
            </a:r>
            <a:endParaRPr sz="1100"/>
          </a:p>
        </p:txBody>
      </p:sp>
      <p:sp>
        <p:nvSpPr>
          <p:cNvPr id="474" name="Google Shape;474;p26"/>
          <p:cNvSpPr txBox="1"/>
          <p:nvPr/>
        </p:nvSpPr>
        <p:spPr>
          <a:xfrm>
            <a:off x="3466453" y="2217263"/>
            <a:ext cx="2211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Data driven diagnosis of “Sepsis”</a:t>
            </a:r>
            <a:endParaRPr sz="1100"/>
          </a:p>
        </p:txBody>
      </p:sp>
      <p:sp>
        <p:nvSpPr>
          <p:cNvPr id="475" name="Google Shape;475;p26"/>
          <p:cNvSpPr txBox="1"/>
          <p:nvPr/>
        </p:nvSpPr>
        <p:spPr>
          <a:xfrm>
            <a:off x="6381103" y="2217263"/>
            <a:ext cx="2211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Digital banking with personalized services</a:t>
            </a:r>
            <a:endParaRPr sz="1100"/>
          </a:p>
        </p:txBody>
      </p:sp>
      <p:sp>
        <p:nvSpPr>
          <p:cNvPr id="476" name="Google Shape;476;p26"/>
          <p:cNvSpPr txBox="1"/>
          <p:nvPr/>
        </p:nvSpPr>
        <p:spPr>
          <a:xfrm>
            <a:off x="5218828" y="3982144"/>
            <a:ext cx="2211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Oil &amp; Gas Exploration </a:t>
            </a:r>
            <a:endParaRPr sz="14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477" name="Google Shape;4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AI/ML on OpenShift Momentum is Strong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 a Service</a:t>
            </a:r>
            <a:endParaRPr/>
          </a:p>
        </p:txBody>
      </p:sp>
      <p:sp>
        <p:nvSpPr>
          <p:cNvPr id="484" name="Google Shape;4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The Open Data Hub Project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0" name="Google Shape;490;p28"/>
          <p:cNvSpPr txBox="1"/>
          <p:nvPr/>
        </p:nvSpPr>
        <p:spPr>
          <a:xfrm>
            <a:off x="648225" y="1052175"/>
            <a:ext cx="73563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OpenDataHub.io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Meta-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operator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that integrates best open source AI/ML/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Data 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projects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Blueprint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a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rchitecture for AI/ML on OpenShift 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Red Hat’s internal Data Science and AI platform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 Data Hub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Architecture:</a:t>
            </a: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https://opendatahub.io/docs/architecture.html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1" name="Google Shape;491;p28"/>
          <p:cNvSpPr/>
          <p:nvPr/>
        </p:nvSpPr>
        <p:spPr>
          <a:xfrm>
            <a:off x="355000" y="2514657"/>
            <a:ext cx="3009900" cy="8304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Acquisition &amp; Preparation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2" name="Google Shape;492;p28"/>
          <p:cNvSpPr/>
          <p:nvPr/>
        </p:nvSpPr>
        <p:spPr>
          <a:xfrm>
            <a:off x="3013605" y="2514375"/>
            <a:ext cx="3245400" cy="8304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Selection, Training, Testing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3" name="Google Shape;493;p28"/>
          <p:cNvSpPr/>
          <p:nvPr/>
        </p:nvSpPr>
        <p:spPr>
          <a:xfrm>
            <a:off x="5888415" y="2514375"/>
            <a:ext cx="2835900" cy="8304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App. Dev. Process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94" name="Google Shape;4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3482275"/>
            <a:ext cx="8477026" cy="15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9"/>
          <p:cNvSpPr txBox="1"/>
          <p:nvPr>
            <p:ph idx="4294967295"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verpass"/>
                <a:ea typeface="Overpass"/>
                <a:cs typeface="Overpass"/>
                <a:sym typeface="Overpass"/>
              </a:rPr>
              <a:t>Open Data Hub v0.4 Operator</a:t>
            </a:r>
            <a:endParaRPr b="1"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Available Now at OpenDataHub.io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 txBox="1"/>
          <p:nvPr/>
        </p:nvSpPr>
        <p:spPr>
          <a:xfrm>
            <a:off x="6242975" y="2098500"/>
            <a:ext cx="1483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Unified analytics engine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Large-scale data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access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01" name="Google Shape;5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774" y="1620049"/>
            <a:ext cx="772323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9"/>
          <p:cNvSpPr txBox="1"/>
          <p:nvPr/>
        </p:nvSpPr>
        <p:spPr>
          <a:xfrm>
            <a:off x="1072776" y="3828890"/>
            <a:ext cx="1562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Multi-user Jupyter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Used for data science and research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03" name="Google Shape;5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802" y="3285770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9"/>
          <p:cNvSpPr txBox="1"/>
          <p:nvPr/>
        </p:nvSpPr>
        <p:spPr>
          <a:xfrm>
            <a:off x="1042455" y="2135197"/>
            <a:ext cx="15330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Monitoring and alerting toolkit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Used to diagnose problems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2648186" y="2135197"/>
            <a:ext cx="1634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Analytics platform for all metrics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Query, visualize and alert on metrics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6" name="Google Shape;506;p29"/>
          <p:cNvSpPr txBox="1"/>
          <p:nvPr/>
        </p:nvSpPr>
        <p:spPr>
          <a:xfrm>
            <a:off x="4438849" y="2104252"/>
            <a:ext cx="17373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Deploying machine learning models as micro-services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Full model lifecycle management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07" name="Google Shape;5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990" y="1435212"/>
            <a:ext cx="794268" cy="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720" y="1490166"/>
            <a:ext cx="794264" cy="72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5228" y="1697988"/>
            <a:ext cx="1205590" cy="39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9566" y="3612591"/>
            <a:ext cx="916628" cy="24677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9"/>
          <p:cNvSpPr txBox="1"/>
          <p:nvPr/>
        </p:nvSpPr>
        <p:spPr>
          <a:xfrm>
            <a:off x="2648164" y="3859362"/>
            <a:ext cx="1885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Distributed Object Store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S3 Interface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12" name="Google Shape;512;p29"/>
          <p:cNvSpPr txBox="1"/>
          <p:nvPr/>
        </p:nvSpPr>
        <p:spPr>
          <a:xfrm>
            <a:off x="4438850" y="3828900"/>
            <a:ext cx="17373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Distributed event streaming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Pub/Sub Messaging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13" name="Google Shape;51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6701" y="448015"/>
            <a:ext cx="772325" cy="82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4" name="Google Shape;514;p29"/>
          <p:cNvGrpSpPr/>
          <p:nvPr/>
        </p:nvGrpSpPr>
        <p:grpSpPr>
          <a:xfrm>
            <a:off x="6371289" y="640382"/>
            <a:ext cx="440984" cy="440984"/>
            <a:chOff x="1154805" y="3376152"/>
            <a:chExt cx="595200" cy="595200"/>
          </a:xfrm>
        </p:grpSpPr>
        <p:sp>
          <p:nvSpPr>
            <p:cNvPr id="515" name="Google Shape;515;p29"/>
            <p:cNvSpPr/>
            <p:nvPr/>
          </p:nvSpPr>
          <p:spPr>
            <a:xfrm>
              <a:off x="1154805" y="3376152"/>
              <a:ext cx="595200" cy="595200"/>
            </a:xfrm>
            <a:prstGeom prst="ellipse">
              <a:avLst/>
            </a:prstGeom>
            <a:solidFill>
              <a:srgbClr val="00415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6" name="Google Shape;516;p29"/>
            <p:cNvPicPr preferRelativeResize="0"/>
            <p:nvPr/>
          </p:nvPicPr>
          <p:blipFill rotWithShape="1">
            <a:blip r:embed="rId10">
              <a:alphaModFix/>
            </a:blip>
            <a:srcRect b="11507" l="6316" r="60351" t="11515"/>
            <a:stretch/>
          </p:blipFill>
          <p:spPr>
            <a:xfrm>
              <a:off x="1268676" y="3486344"/>
              <a:ext cx="377101" cy="3749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7" name="Google Shape;517;p29"/>
          <p:cNvPicPr preferRelativeResize="0"/>
          <p:nvPr/>
        </p:nvPicPr>
        <p:blipFill rotWithShape="1">
          <a:blip r:embed="rId11">
            <a:alphaModFix/>
          </a:blip>
          <a:srcRect b="0" l="0" r="65376" t="0"/>
          <a:stretch/>
        </p:blipFill>
        <p:spPr>
          <a:xfrm>
            <a:off x="2058574" y="443050"/>
            <a:ext cx="794249" cy="83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64825" y="3472776"/>
            <a:ext cx="93166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9"/>
          <p:cNvSpPr txBox="1"/>
          <p:nvPr/>
        </p:nvSpPr>
        <p:spPr>
          <a:xfrm>
            <a:off x="6242975" y="3828900"/>
            <a:ext cx="17373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Container-native workflow engine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Declaratively deploy ML pipelines and models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20" name="Google Shape;520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08825" y="3326348"/>
            <a:ext cx="1205600" cy="59226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"/>
          <p:cNvSpPr txBox="1"/>
          <p:nvPr>
            <p:ph idx="4294967295" type="title"/>
          </p:nvPr>
        </p:nvSpPr>
        <p:spPr>
          <a:xfrm>
            <a:off x="1314450" y="1380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 Data Hub Blueprint</a:t>
            </a:r>
            <a:endParaRPr sz="1800"/>
          </a:p>
        </p:txBody>
      </p:sp>
      <p:pic>
        <p:nvPicPr>
          <p:cNvPr id="527" name="Google Shape;5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863" y="463375"/>
            <a:ext cx="7032286" cy="46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1"/>
          <p:cNvSpPr txBox="1"/>
          <p:nvPr>
            <p:ph idx="4294967295" type="title"/>
          </p:nvPr>
        </p:nvSpPr>
        <p:spPr>
          <a:xfrm>
            <a:off x="335831" y="653813"/>
            <a:ext cx="8413500" cy="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Upstream/Community Projects in the AI/ML Space</a:t>
            </a:r>
            <a:endParaRPr sz="2300"/>
          </a:p>
        </p:txBody>
      </p:sp>
      <p:pic>
        <p:nvPicPr>
          <p:cNvPr id="534" name="Google Shape;5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070" y="1183500"/>
            <a:ext cx="1212582" cy="121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1"/>
          <p:cNvPicPr preferRelativeResize="0"/>
          <p:nvPr/>
        </p:nvPicPr>
        <p:blipFill rotWithShape="1">
          <a:blip r:embed="rId4">
            <a:alphaModFix/>
          </a:blip>
          <a:srcRect b="0" l="0" r="0" t="44124"/>
          <a:stretch/>
        </p:blipFill>
        <p:spPr>
          <a:xfrm>
            <a:off x="5100512" y="3344063"/>
            <a:ext cx="2587513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1"/>
          <p:cNvSpPr txBox="1"/>
          <p:nvPr/>
        </p:nvSpPr>
        <p:spPr>
          <a:xfrm>
            <a:off x="2716173" y="2302456"/>
            <a:ext cx="3195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ML toolkit and life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cycle</a:t>
            </a: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endParaRPr sz="14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Kube</a:t>
            </a:r>
            <a:endParaRPr sz="1100"/>
          </a:p>
        </p:txBody>
      </p:sp>
      <p:pic>
        <p:nvPicPr>
          <p:cNvPr id="537" name="Google Shape;53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1580" y="3326231"/>
            <a:ext cx="2381925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1"/>
          <p:cNvSpPr txBox="1"/>
          <p:nvPr/>
        </p:nvSpPr>
        <p:spPr>
          <a:xfrm>
            <a:off x="1268494" y="4053431"/>
            <a:ext cx="3441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ML-as-a-service platform based on OpenShift, Ceph, Kafka, JupyterHub, Spark, </a:t>
            </a:r>
            <a:endParaRPr sz="1100"/>
          </a:p>
        </p:txBody>
      </p:sp>
      <p:sp>
        <p:nvSpPr>
          <p:cNvPr id="539" name="Google Shape;539;p31"/>
          <p:cNvSpPr txBox="1"/>
          <p:nvPr/>
        </p:nvSpPr>
        <p:spPr>
          <a:xfrm>
            <a:off x="4639392" y="4074638"/>
            <a:ext cx="3195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Home for k8s community to share operators for various apps/tools </a:t>
            </a:r>
            <a:endParaRPr sz="1100"/>
          </a:p>
        </p:txBody>
      </p:sp>
      <p:pic>
        <p:nvPicPr>
          <p:cNvPr id="540" name="Google Shape;54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925" y="1302881"/>
            <a:ext cx="1090787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1"/>
          <p:cNvSpPr txBox="1"/>
          <p:nvPr/>
        </p:nvSpPr>
        <p:spPr>
          <a:xfrm>
            <a:off x="479325" y="2068425"/>
            <a:ext cx="2381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verpass"/>
                <a:ea typeface="Overpass"/>
                <a:cs typeface="Overpass"/>
                <a:sym typeface="Overpass"/>
              </a:rPr>
              <a:t>NVIDIA NGC </a:t>
            </a:r>
            <a:endParaRPr b="1" sz="1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GPU optimized 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and curated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42" name="Google Shape;542;p31"/>
          <p:cNvSpPr/>
          <p:nvPr/>
        </p:nvSpPr>
        <p:spPr>
          <a:xfrm rot="-5400000">
            <a:off x="4329188" y="-495769"/>
            <a:ext cx="550800" cy="6991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/>
        </p:nvSpPr>
        <p:spPr>
          <a:xfrm>
            <a:off x="6318282" y="1528538"/>
            <a:ext cx="843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" sz="900">
                <a:solidFill>
                  <a:srgbClr val="757575"/>
                </a:solidFill>
                <a:latin typeface="Overpass"/>
                <a:ea typeface="Overpass"/>
                <a:cs typeface="Overpass"/>
                <a:sym typeface="Overpass"/>
              </a:rPr>
              <a:t>Tensorflow</a:t>
            </a:r>
            <a:endParaRPr sz="900">
              <a:solidFill>
                <a:srgbClr val="75757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44" name="Google Shape;54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5662" y="1195415"/>
            <a:ext cx="442260" cy="47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7231" y="1816455"/>
            <a:ext cx="548775" cy="29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0277" y="1696997"/>
            <a:ext cx="383419" cy="4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1"/>
          <p:cNvSpPr txBox="1"/>
          <p:nvPr/>
        </p:nvSpPr>
        <p:spPr>
          <a:xfrm>
            <a:off x="6656363" y="2229919"/>
            <a:ext cx="121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Others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48" name="Google Shape;548;p31"/>
          <p:cNvPicPr preferRelativeResize="0"/>
          <p:nvPr/>
        </p:nvPicPr>
        <p:blipFill rotWithShape="1">
          <a:blip r:embed="rId10">
            <a:alphaModFix/>
          </a:blip>
          <a:srcRect b="27717" l="7780" r="9880" t="17667"/>
          <a:stretch/>
        </p:blipFill>
        <p:spPr>
          <a:xfrm>
            <a:off x="7049231" y="1366406"/>
            <a:ext cx="1212525" cy="21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40700" y="1553314"/>
            <a:ext cx="1431827" cy="4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1"/>
          <p:cNvSpPr txBox="1"/>
          <p:nvPr>
            <p:ph idx="12" type="sldNum"/>
          </p:nvPr>
        </p:nvSpPr>
        <p:spPr>
          <a:xfrm>
            <a:off x="82438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Jupyter Notebooks as a Service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2"/>
          <p:cNvSpPr/>
          <p:nvPr/>
        </p:nvSpPr>
        <p:spPr>
          <a:xfrm>
            <a:off x="2696150" y="3510788"/>
            <a:ext cx="55719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2696150" y="3510779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474" y="3593824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2"/>
          <p:cNvSpPr txBox="1"/>
          <p:nvPr/>
        </p:nvSpPr>
        <p:spPr>
          <a:xfrm>
            <a:off x="5034273" y="3491613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60" name="Google Shape;560;p32"/>
          <p:cNvSpPr/>
          <p:nvPr/>
        </p:nvSpPr>
        <p:spPr>
          <a:xfrm>
            <a:off x="2696150" y="3025013"/>
            <a:ext cx="27669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Project Foo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1" name="Google Shape;561;p32"/>
          <p:cNvSpPr/>
          <p:nvPr/>
        </p:nvSpPr>
        <p:spPr>
          <a:xfrm>
            <a:off x="5524775" y="3011063"/>
            <a:ext cx="27669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Project Bar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2" name="Google Shape;562;p32"/>
          <p:cNvSpPr/>
          <p:nvPr/>
        </p:nvSpPr>
        <p:spPr>
          <a:xfrm>
            <a:off x="2696150" y="2028888"/>
            <a:ext cx="27669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3" name="Google Shape;563;p32"/>
          <p:cNvSpPr/>
          <p:nvPr/>
        </p:nvSpPr>
        <p:spPr>
          <a:xfrm>
            <a:off x="5524775" y="2023438"/>
            <a:ext cx="27669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64" name="Google Shape;5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225" y="2059950"/>
            <a:ext cx="747078" cy="4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550" y="2047700"/>
            <a:ext cx="747078" cy="4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32"/>
          <p:cNvSpPr/>
          <p:nvPr/>
        </p:nvSpPr>
        <p:spPr>
          <a:xfrm>
            <a:off x="5524775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7" name="Google Shape;567;p32"/>
          <p:cNvSpPr/>
          <p:nvPr/>
        </p:nvSpPr>
        <p:spPr>
          <a:xfrm>
            <a:off x="6467650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8" name="Google Shape;568;p32"/>
          <p:cNvSpPr/>
          <p:nvPr/>
        </p:nvSpPr>
        <p:spPr>
          <a:xfrm>
            <a:off x="7410525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9" name="Google Shape;569;p32"/>
          <p:cNvSpPr/>
          <p:nvPr/>
        </p:nvSpPr>
        <p:spPr>
          <a:xfrm>
            <a:off x="2696150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70" name="Google Shape;570;p32"/>
          <p:cNvSpPr/>
          <p:nvPr/>
        </p:nvSpPr>
        <p:spPr>
          <a:xfrm>
            <a:off x="3639025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71" name="Google Shape;571;p32"/>
          <p:cNvSpPr/>
          <p:nvPr/>
        </p:nvSpPr>
        <p:spPr>
          <a:xfrm>
            <a:off x="4581900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72" name="Google Shape;572;p32"/>
          <p:cNvGrpSpPr/>
          <p:nvPr/>
        </p:nvGrpSpPr>
        <p:grpSpPr>
          <a:xfrm>
            <a:off x="2768923" y="1507919"/>
            <a:ext cx="860400" cy="486212"/>
            <a:chOff x="1231048" y="1929219"/>
            <a:chExt cx="860400" cy="486212"/>
          </a:xfrm>
        </p:grpSpPr>
        <p:pic>
          <p:nvPicPr>
            <p:cNvPr id="573" name="Google Shape;573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75" name="Google Shape;575;p32"/>
          <p:cNvGrpSpPr/>
          <p:nvPr/>
        </p:nvGrpSpPr>
        <p:grpSpPr>
          <a:xfrm>
            <a:off x="3680585" y="1507919"/>
            <a:ext cx="860400" cy="486212"/>
            <a:chOff x="1231048" y="1929219"/>
            <a:chExt cx="860400" cy="486212"/>
          </a:xfrm>
        </p:grpSpPr>
        <p:pic>
          <p:nvPicPr>
            <p:cNvPr id="576" name="Google Shape;576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7" name="Google Shape;577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78" name="Google Shape;578;p32"/>
          <p:cNvGrpSpPr/>
          <p:nvPr/>
        </p:nvGrpSpPr>
        <p:grpSpPr>
          <a:xfrm>
            <a:off x="4592223" y="1507919"/>
            <a:ext cx="860400" cy="486212"/>
            <a:chOff x="1231048" y="1929219"/>
            <a:chExt cx="860400" cy="486212"/>
          </a:xfrm>
        </p:grpSpPr>
        <p:pic>
          <p:nvPicPr>
            <p:cNvPr id="579" name="Google Shape;57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0" name="Google Shape;580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81" name="Google Shape;581;p32"/>
          <p:cNvGrpSpPr/>
          <p:nvPr/>
        </p:nvGrpSpPr>
        <p:grpSpPr>
          <a:xfrm>
            <a:off x="5584235" y="1507919"/>
            <a:ext cx="860400" cy="486212"/>
            <a:chOff x="1231048" y="1929219"/>
            <a:chExt cx="860400" cy="486212"/>
          </a:xfrm>
        </p:grpSpPr>
        <p:pic>
          <p:nvPicPr>
            <p:cNvPr id="582" name="Google Shape;58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84" name="Google Shape;584;p32"/>
          <p:cNvGrpSpPr/>
          <p:nvPr/>
        </p:nvGrpSpPr>
        <p:grpSpPr>
          <a:xfrm>
            <a:off x="6495898" y="1507919"/>
            <a:ext cx="860400" cy="486212"/>
            <a:chOff x="1231048" y="1929219"/>
            <a:chExt cx="860400" cy="486212"/>
          </a:xfrm>
        </p:grpSpPr>
        <p:pic>
          <p:nvPicPr>
            <p:cNvPr id="585" name="Google Shape;58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87" name="Google Shape;587;p32"/>
          <p:cNvGrpSpPr/>
          <p:nvPr/>
        </p:nvGrpSpPr>
        <p:grpSpPr>
          <a:xfrm>
            <a:off x="7407535" y="1507919"/>
            <a:ext cx="860400" cy="486212"/>
            <a:chOff x="1231048" y="1929219"/>
            <a:chExt cx="860400" cy="486212"/>
          </a:xfrm>
        </p:grpSpPr>
        <p:pic>
          <p:nvPicPr>
            <p:cNvPr id="588" name="Google Shape;58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590" name="Google Shape;59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5814" y="262412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676" y="260127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551" y="260127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4339" y="2603000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7201" y="2580150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0076" y="2580150"/>
            <a:ext cx="301775" cy="29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32"/>
          <p:cNvCxnSpPr/>
          <p:nvPr/>
        </p:nvCxnSpPr>
        <p:spPr>
          <a:xfrm>
            <a:off x="2162175" y="2771775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7" name="Google Shape;597;p32"/>
          <p:cNvSpPr txBox="1"/>
          <p:nvPr/>
        </p:nvSpPr>
        <p:spPr>
          <a:xfrm>
            <a:off x="953925" y="2549775"/>
            <a:ext cx="157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Resource isolation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(cpu, mem, gpu, nvme)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98" name="Google Shape;598;p32"/>
          <p:cNvSpPr txBox="1"/>
          <p:nvPr/>
        </p:nvSpPr>
        <p:spPr>
          <a:xfrm>
            <a:off x="953925" y="3547525"/>
            <a:ext cx="13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Shared resource 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pools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599" name="Google Shape;599;p32"/>
          <p:cNvCxnSpPr/>
          <p:nvPr/>
        </p:nvCxnSpPr>
        <p:spPr>
          <a:xfrm>
            <a:off x="2162175" y="3714775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32"/>
          <p:cNvCxnSpPr/>
          <p:nvPr/>
        </p:nvCxnSpPr>
        <p:spPr>
          <a:xfrm>
            <a:off x="2162175" y="3270650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32"/>
          <p:cNvSpPr txBox="1"/>
          <p:nvPr/>
        </p:nvSpPr>
        <p:spPr>
          <a:xfrm>
            <a:off x="953925" y="3048650"/>
            <a:ext cx="13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Data and network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isolation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02" name="Google Shape;602;p32"/>
          <p:cNvCxnSpPr/>
          <p:nvPr/>
        </p:nvCxnSpPr>
        <p:spPr>
          <a:xfrm>
            <a:off x="2161475" y="1780463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p32"/>
          <p:cNvSpPr txBox="1"/>
          <p:nvPr/>
        </p:nvSpPr>
        <p:spPr>
          <a:xfrm>
            <a:off x="953225" y="1558463"/>
            <a:ext cx="157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Role based access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control, quotas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04" name="Google Shape;604;p32"/>
          <p:cNvCxnSpPr/>
          <p:nvPr/>
        </p:nvCxnSpPr>
        <p:spPr>
          <a:xfrm>
            <a:off x="2140550" y="2276113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5" name="Google Shape;605;p32"/>
          <p:cNvSpPr txBox="1"/>
          <p:nvPr/>
        </p:nvSpPr>
        <p:spPr>
          <a:xfrm>
            <a:off x="953925" y="2054125"/>
            <a:ext cx="1077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Self service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06" name="Google Shape;60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Introductions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How Red Hat Sees AI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Why AI and Machine Learning on OpenShift?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AI as a Service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Data Engineering on OpenShift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Running GPU Workloads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AI/ML Software Partners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Lab Logistics and Setup</a:t>
            </a:r>
            <a:endParaRPr sz="1400"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Presenter (System Admin persona) - Installing Open Data Hub (ODH) via ODH operator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Attendees (Data Engineers and Project Owners) </a:t>
            </a:r>
            <a:endParaRPr/>
          </a:p>
          <a:p>
            <a:pPr indent="-241300" lvl="2" marL="863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/>
              <a:t> Instantiating ODH in their OpenShift projects </a:t>
            </a:r>
            <a:endParaRPr/>
          </a:p>
          <a:p>
            <a:pPr indent="-228600" lvl="3" marL="1143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JupyterHub, Kafka, Spark, Ceph, Prometheus, Grafana, Seldon Inferencing </a:t>
            </a:r>
            <a:endParaRPr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Lab - Analytics and Data Science (Data scientists persona)  </a:t>
            </a:r>
            <a:endParaRPr sz="1400"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Spark: Using Spark to access and manipulate data from two data sources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TensorFlow: Using TF to create models and serving models using Seldon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Creating Jobs on OpenShift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and Sharing Resources with JupyterHub on OpenShift </a:t>
            </a:r>
            <a:endParaRPr/>
          </a:p>
        </p:txBody>
      </p:sp>
      <p:grpSp>
        <p:nvGrpSpPr>
          <p:cNvPr id="612" name="Google Shape;612;p33"/>
          <p:cNvGrpSpPr/>
          <p:nvPr/>
        </p:nvGrpSpPr>
        <p:grpSpPr>
          <a:xfrm>
            <a:off x="6123600" y="2785225"/>
            <a:ext cx="2618475" cy="1617050"/>
            <a:chOff x="891400" y="1638475"/>
            <a:chExt cx="2618475" cy="1617050"/>
          </a:xfrm>
        </p:grpSpPr>
        <p:pic>
          <p:nvPicPr>
            <p:cNvPr id="613" name="Google Shape;61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06983" y="2114399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4" name="Google Shape;614;p33"/>
            <p:cNvSpPr/>
            <p:nvPr/>
          </p:nvSpPr>
          <p:spPr>
            <a:xfrm>
              <a:off x="1487858" y="1885103"/>
              <a:ext cx="1520135" cy="370633"/>
            </a:xfrm>
            <a:custGeom>
              <a:rect b="b" l="l" r="r" t="t"/>
              <a:pathLst>
                <a:path extrusionOk="0" h="25226" w="92536">
                  <a:moveTo>
                    <a:pt x="0" y="17241"/>
                  </a:moveTo>
                  <a:cubicBezTo>
                    <a:pt x="8333" y="3348"/>
                    <a:pt x="29364" y="331"/>
                    <a:pt x="45564" y="331"/>
                  </a:cubicBezTo>
                  <a:cubicBezTo>
                    <a:pt x="53915" y="331"/>
                    <a:pt x="63207" y="-993"/>
                    <a:pt x="70459" y="3149"/>
                  </a:cubicBezTo>
                  <a:cubicBezTo>
                    <a:pt x="79496" y="8311"/>
                    <a:pt x="87886" y="15916"/>
                    <a:pt x="92536" y="25226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pic>
          <p:nvPicPr>
            <p:cNvPr id="615" name="Google Shape;615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9718" y="2779607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400" y="2068272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33"/>
            <p:cNvSpPr/>
            <p:nvPr/>
          </p:nvSpPr>
          <p:spPr>
            <a:xfrm>
              <a:off x="1545159" y="2332854"/>
              <a:ext cx="344792" cy="664683"/>
            </a:xfrm>
            <a:custGeom>
              <a:rect b="b" l="l" r="r" t="t"/>
              <a:pathLst>
                <a:path extrusionOk="0" h="20668" w="21651">
                  <a:moveTo>
                    <a:pt x="21651" y="20668"/>
                  </a:moveTo>
                  <a:cubicBezTo>
                    <a:pt x="14308" y="16997"/>
                    <a:pt x="4500" y="14199"/>
                    <a:pt x="1452" y="6576"/>
                  </a:cubicBezTo>
                  <a:cubicBezTo>
                    <a:pt x="636" y="4536"/>
                    <a:pt x="-983" y="983"/>
                    <a:pt x="983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618" name="Google Shape;618;p33"/>
            <p:cNvSpPr/>
            <p:nvPr/>
          </p:nvSpPr>
          <p:spPr>
            <a:xfrm>
              <a:off x="2632604" y="2470767"/>
              <a:ext cx="375514" cy="475919"/>
            </a:xfrm>
            <a:custGeom>
              <a:rect b="b" l="l" r="r" t="t"/>
              <a:pathLst>
                <a:path extrusionOk="0" h="15031" w="46033">
                  <a:moveTo>
                    <a:pt x="0" y="15031"/>
                  </a:moveTo>
                  <a:cubicBezTo>
                    <a:pt x="16142" y="15031"/>
                    <a:pt x="38808" y="14434"/>
                    <a:pt x="46033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pic>
          <p:nvPicPr>
            <p:cNvPr id="619" name="Google Shape;619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89965" y="1638475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0" name="Google Shape;6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404" y="3230900"/>
            <a:ext cx="678775" cy="725706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3"/>
          <p:cNvSpPr/>
          <p:nvPr/>
        </p:nvSpPr>
        <p:spPr>
          <a:xfrm>
            <a:off x="6554025" y="2236975"/>
            <a:ext cx="1773300" cy="53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Hub </a:t>
            </a:r>
            <a:endParaRPr/>
          </a:p>
        </p:txBody>
      </p:sp>
      <p:pic>
        <p:nvPicPr>
          <p:cNvPr id="622" name="Google Shape;6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88" y="17318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3" name="Google Shape;62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638" y="17225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4" name="Google Shape;62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5953" y="17317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25" name="Google Shape;625;p33"/>
          <p:cNvGrpSpPr/>
          <p:nvPr/>
        </p:nvGrpSpPr>
        <p:grpSpPr>
          <a:xfrm>
            <a:off x="4823698" y="2106294"/>
            <a:ext cx="860400" cy="486212"/>
            <a:chOff x="1231048" y="1929219"/>
            <a:chExt cx="860400" cy="486212"/>
          </a:xfrm>
        </p:grpSpPr>
        <p:pic>
          <p:nvPicPr>
            <p:cNvPr id="626" name="Google Shape;626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7" name="Google Shape;627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28" name="Google Shape;628;p33"/>
          <p:cNvGrpSpPr/>
          <p:nvPr/>
        </p:nvGrpSpPr>
        <p:grpSpPr>
          <a:xfrm>
            <a:off x="4823698" y="2697169"/>
            <a:ext cx="860400" cy="486212"/>
            <a:chOff x="1231048" y="1929219"/>
            <a:chExt cx="860400" cy="486212"/>
          </a:xfrm>
        </p:grpSpPr>
        <p:pic>
          <p:nvPicPr>
            <p:cNvPr id="629" name="Google Shape;629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31" name="Google Shape;631;p33"/>
          <p:cNvGrpSpPr/>
          <p:nvPr/>
        </p:nvGrpSpPr>
        <p:grpSpPr>
          <a:xfrm>
            <a:off x="4866473" y="3288044"/>
            <a:ext cx="860400" cy="486212"/>
            <a:chOff x="1231048" y="1929219"/>
            <a:chExt cx="860400" cy="486212"/>
          </a:xfrm>
        </p:grpSpPr>
        <p:pic>
          <p:nvPicPr>
            <p:cNvPr id="632" name="Google Shape;632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sp>
        <p:nvSpPr>
          <p:cNvPr id="634" name="Google Shape;634;p33"/>
          <p:cNvSpPr/>
          <p:nvPr/>
        </p:nvSpPr>
        <p:spPr>
          <a:xfrm>
            <a:off x="5643675" y="1754650"/>
            <a:ext cx="413100" cy="2697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5" name="Google Shape;63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26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33"/>
          <p:cNvGrpSpPr/>
          <p:nvPr/>
        </p:nvGrpSpPr>
        <p:grpSpPr>
          <a:xfrm>
            <a:off x="454048" y="2215594"/>
            <a:ext cx="860400" cy="486212"/>
            <a:chOff x="1231048" y="1929219"/>
            <a:chExt cx="860400" cy="486212"/>
          </a:xfrm>
        </p:grpSpPr>
        <p:pic>
          <p:nvPicPr>
            <p:cNvPr id="637" name="Google Shape;637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39" name="Google Shape;63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70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33"/>
          <p:cNvGrpSpPr/>
          <p:nvPr/>
        </p:nvGrpSpPr>
        <p:grpSpPr>
          <a:xfrm>
            <a:off x="1368448" y="2215594"/>
            <a:ext cx="860400" cy="486212"/>
            <a:chOff x="1231048" y="1929219"/>
            <a:chExt cx="860400" cy="486212"/>
          </a:xfrm>
        </p:grpSpPr>
        <p:pic>
          <p:nvPicPr>
            <p:cNvPr id="641" name="Google Shape;641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2" name="Google Shape;642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43" name="Google Shape;64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76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4" name="Google Shape;644;p33"/>
          <p:cNvGrpSpPr/>
          <p:nvPr/>
        </p:nvGrpSpPr>
        <p:grpSpPr>
          <a:xfrm>
            <a:off x="2359048" y="2215594"/>
            <a:ext cx="860400" cy="486212"/>
            <a:chOff x="1231048" y="1929219"/>
            <a:chExt cx="860400" cy="486212"/>
          </a:xfrm>
        </p:grpSpPr>
        <p:pic>
          <p:nvPicPr>
            <p:cNvPr id="645" name="Google Shape;645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6" name="Google Shape;646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47" name="Google Shape;6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88" y="27986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8" name="Google Shape;64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038" y="27893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9" name="Google Shape;64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8153" y="27985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50" name="Google Shape;650;p33"/>
          <p:cNvSpPr/>
          <p:nvPr/>
        </p:nvSpPr>
        <p:spPr>
          <a:xfrm>
            <a:off x="3423575" y="2768025"/>
            <a:ext cx="1226100" cy="7257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as a Service Multi-tenancy  </a:t>
            </a:r>
            <a:endParaRPr/>
          </a:p>
        </p:txBody>
      </p:sp>
      <p:sp>
        <p:nvSpPr>
          <p:cNvPr id="657" name="Google Shape;657;p34"/>
          <p:cNvSpPr txBox="1"/>
          <p:nvPr>
            <p:ph idx="4294967295" type="subTitle"/>
          </p:nvPr>
        </p:nvSpPr>
        <p:spPr>
          <a:xfrm>
            <a:off x="663788" y="4550963"/>
            <a:ext cx="6887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All this is possible with OpenShift 3.11 and OpenShift 4.1 </a:t>
            </a: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(and later) </a:t>
            </a:r>
            <a:endParaRPr b="1" sz="800">
              <a:solidFill>
                <a:srgbClr val="00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58" name="Google Shape;658;p34"/>
          <p:cNvSpPr/>
          <p:nvPr/>
        </p:nvSpPr>
        <p:spPr>
          <a:xfrm>
            <a:off x="1871500" y="2028475"/>
            <a:ext cx="2937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891" y="3056113"/>
            <a:ext cx="678775" cy="725706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34"/>
          <p:cNvSpPr/>
          <p:nvPr/>
        </p:nvSpPr>
        <p:spPr>
          <a:xfrm>
            <a:off x="2286825" y="2465575"/>
            <a:ext cx="1773300" cy="53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</a:t>
            </a:r>
            <a:endParaRPr/>
          </a:p>
        </p:txBody>
      </p:sp>
      <p:pic>
        <p:nvPicPr>
          <p:cNvPr id="661" name="Google Shape;66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088" y="19604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2" name="Google Shape;66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638" y="19511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3" name="Google Shape;66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7351" y="1944725"/>
            <a:ext cx="409700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4" name="Google Shape;664;p34"/>
          <p:cNvSpPr/>
          <p:nvPr/>
        </p:nvSpPr>
        <p:spPr>
          <a:xfrm>
            <a:off x="2385425" y="13095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2859650" y="13095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4"/>
          <p:cNvSpPr/>
          <p:nvPr/>
        </p:nvSpPr>
        <p:spPr>
          <a:xfrm>
            <a:off x="3610950" y="13397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4"/>
          <p:cNvSpPr txBox="1"/>
          <p:nvPr/>
        </p:nvSpPr>
        <p:spPr>
          <a:xfrm>
            <a:off x="2311900" y="3831625"/>
            <a:ext cx="1773300" cy="363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CPUs, GPUs, Memory, NVMe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668" name="Google Shape;668;p34"/>
          <p:cNvGrpSpPr/>
          <p:nvPr/>
        </p:nvGrpSpPr>
        <p:grpSpPr>
          <a:xfrm>
            <a:off x="1235563" y="1904133"/>
            <a:ext cx="509477" cy="530975"/>
            <a:chOff x="1195275" y="2164049"/>
            <a:chExt cx="722150" cy="752622"/>
          </a:xfrm>
        </p:grpSpPr>
        <p:pic>
          <p:nvPicPr>
            <p:cNvPr id="669" name="Google Shape;66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275" y="227999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70" name="Google Shape;670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5900" y="22274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71" name="Google Shape;67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8725" y="21640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672" name="Google Shape;672;p34"/>
          <p:cNvGrpSpPr/>
          <p:nvPr/>
        </p:nvGrpSpPr>
        <p:grpSpPr>
          <a:xfrm>
            <a:off x="316648" y="1929219"/>
            <a:ext cx="860400" cy="486212"/>
            <a:chOff x="1231048" y="1929219"/>
            <a:chExt cx="860400" cy="486212"/>
          </a:xfrm>
        </p:grpSpPr>
        <p:pic>
          <p:nvPicPr>
            <p:cNvPr id="673" name="Google Shape;673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4" name="Google Shape;674;p34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cxnSp>
        <p:nvCxnSpPr>
          <p:cNvPr id="675" name="Google Shape;675;p34"/>
          <p:cNvCxnSpPr/>
          <p:nvPr/>
        </p:nvCxnSpPr>
        <p:spPr>
          <a:xfrm>
            <a:off x="3504150" y="1341475"/>
            <a:ext cx="8400" cy="300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676" name="Google Shape;676;p34"/>
          <p:cNvGrpSpPr/>
          <p:nvPr/>
        </p:nvGrpSpPr>
        <p:grpSpPr>
          <a:xfrm>
            <a:off x="4498588" y="1888458"/>
            <a:ext cx="509477" cy="530975"/>
            <a:chOff x="1195275" y="2164049"/>
            <a:chExt cx="722150" cy="752622"/>
          </a:xfrm>
        </p:grpSpPr>
        <p:pic>
          <p:nvPicPr>
            <p:cNvPr id="677" name="Google Shape;67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275" y="227999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78" name="Google Shape;67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5900" y="22274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79" name="Google Shape;67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8725" y="21640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680" name="Google Shape;680;p34"/>
          <p:cNvGrpSpPr/>
          <p:nvPr/>
        </p:nvGrpSpPr>
        <p:grpSpPr>
          <a:xfrm>
            <a:off x="5040998" y="1888444"/>
            <a:ext cx="860400" cy="486212"/>
            <a:chOff x="1231048" y="1929219"/>
            <a:chExt cx="860400" cy="486212"/>
          </a:xfrm>
        </p:grpSpPr>
        <p:pic>
          <p:nvPicPr>
            <p:cNvPr id="681" name="Google Shape;681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34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sp>
        <p:nvSpPr>
          <p:cNvPr id="683" name="Google Shape;683;p34"/>
          <p:cNvSpPr/>
          <p:nvPr/>
        </p:nvSpPr>
        <p:spPr>
          <a:xfrm>
            <a:off x="4119375" y="2024150"/>
            <a:ext cx="244500" cy="251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4"/>
          <p:cNvSpPr txBox="1"/>
          <p:nvPr/>
        </p:nvSpPr>
        <p:spPr>
          <a:xfrm>
            <a:off x="4422925" y="2724325"/>
            <a:ext cx="1113000" cy="9528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Project Tango 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5" name="Google Shape;685;p34"/>
          <p:cNvSpPr txBox="1"/>
          <p:nvPr/>
        </p:nvSpPr>
        <p:spPr>
          <a:xfrm>
            <a:off x="887225" y="2761575"/>
            <a:ext cx="1113000" cy="9528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Project Echo 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86" name="Google Shape;686;p34"/>
          <p:cNvSpPr txBox="1"/>
          <p:nvPr/>
        </p:nvSpPr>
        <p:spPr>
          <a:xfrm>
            <a:off x="6122675" y="1309500"/>
            <a:ext cx="2748000" cy="294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Identity and Role Based Access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Project Isolation (Data, Networks)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Sharing of Resources with Protection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Resource Isolation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Resource Quotas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Priority and Preemption 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87" name="Google Shape;6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on OpenShift</a:t>
            </a:r>
            <a:endParaRPr/>
          </a:p>
        </p:txBody>
      </p:sp>
      <p:sp>
        <p:nvSpPr>
          <p:cNvPr id="693" name="Google Shape;69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36"/>
          <p:cNvSpPr/>
          <p:nvPr/>
        </p:nvSpPr>
        <p:spPr>
          <a:xfrm>
            <a:off x="991175" y="2741050"/>
            <a:ext cx="7452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6"/>
          <p:cNvSpPr/>
          <p:nvPr/>
        </p:nvSpPr>
        <p:spPr>
          <a:xfrm>
            <a:off x="3123075" y="1788650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6"/>
          <p:cNvSpPr/>
          <p:nvPr/>
        </p:nvSpPr>
        <p:spPr>
          <a:xfrm>
            <a:off x="991175" y="2264825"/>
            <a:ext cx="7452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6"/>
          <p:cNvSpPr/>
          <p:nvPr/>
        </p:nvSpPr>
        <p:spPr>
          <a:xfrm>
            <a:off x="1072416" y="1312457"/>
            <a:ext cx="645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Enterprise  App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2" name="Google Shape;702;p36"/>
          <p:cNvSpPr/>
          <p:nvPr/>
        </p:nvSpPr>
        <p:spPr>
          <a:xfrm>
            <a:off x="6688538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3" name="Google Shape;703;p36"/>
          <p:cNvSpPr/>
          <p:nvPr/>
        </p:nvSpPr>
        <p:spPr>
          <a:xfrm>
            <a:off x="5016235" y="1312475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4" name="Google Shape;704;p36"/>
          <p:cNvSpPr/>
          <p:nvPr/>
        </p:nvSpPr>
        <p:spPr>
          <a:xfrm>
            <a:off x="7654450" y="1312475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5" name="Google Shape;705;p36"/>
          <p:cNvSpPr/>
          <p:nvPr/>
        </p:nvSpPr>
        <p:spPr>
          <a:xfrm>
            <a:off x="1072382" y="1788646"/>
            <a:ext cx="645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CI/CD Pipelines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6" name="Google Shape;706;p36"/>
          <p:cNvSpPr/>
          <p:nvPr/>
        </p:nvSpPr>
        <p:spPr>
          <a:xfrm>
            <a:off x="3893588" y="4169720"/>
            <a:ext cx="726300" cy="236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Data Engineer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7" name="Google Shape;707;p36"/>
          <p:cNvSpPr/>
          <p:nvPr/>
        </p:nvSpPr>
        <p:spPr>
          <a:xfrm>
            <a:off x="4668117" y="4169724"/>
            <a:ext cx="726300" cy="236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Data Scientist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8" name="Google Shape;708;p36"/>
          <p:cNvSpPr/>
          <p:nvPr/>
        </p:nvSpPr>
        <p:spPr>
          <a:xfrm>
            <a:off x="3119055" y="4169724"/>
            <a:ext cx="726300" cy="236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Infra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Engineer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9" name="Google Shape;709;p36"/>
          <p:cNvSpPr/>
          <p:nvPr/>
        </p:nvSpPr>
        <p:spPr>
          <a:xfrm>
            <a:off x="991176" y="3217246"/>
            <a:ext cx="36345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6"/>
          <p:cNvSpPr/>
          <p:nvPr/>
        </p:nvSpPr>
        <p:spPr>
          <a:xfrm>
            <a:off x="4686159" y="3217248"/>
            <a:ext cx="24489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5442646" y="4169720"/>
            <a:ext cx="726300" cy="236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App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Developer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12" name="Google Shape;712;p36"/>
          <p:cNvSpPr txBox="1"/>
          <p:nvPr/>
        </p:nvSpPr>
        <p:spPr>
          <a:xfrm>
            <a:off x="4053197" y="2264850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descr="Image result for AWS" id="713" name="Google Shape;7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772" y="3361536"/>
            <a:ext cx="476549" cy="151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14" name="Google Shape;714;p36"/>
          <p:cNvPicPr preferRelativeResize="0"/>
          <p:nvPr/>
        </p:nvPicPr>
        <p:blipFill rotWithShape="1">
          <a:blip r:embed="rId4">
            <a:alphaModFix/>
          </a:blip>
          <a:srcRect b="26989" l="0" r="0" t="22592"/>
          <a:stretch/>
        </p:blipFill>
        <p:spPr>
          <a:xfrm>
            <a:off x="1983659" y="3340445"/>
            <a:ext cx="606222" cy="19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901" y="3301023"/>
            <a:ext cx="503892" cy="26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600" y="3411617"/>
            <a:ext cx="525684" cy="1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36"/>
          <p:cNvSpPr txBox="1"/>
          <p:nvPr/>
        </p:nvSpPr>
        <p:spPr>
          <a:xfrm>
            <a:off x="5170366" y="3402387"/>
            <a:ext cx="7563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Baremetal</a:t>
            </a:r>
            <a:endParaRPr b="1" sz="8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718" name="Google Shape;71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638" y="3415286"/>
            <a:ext cx="114135" cy="1192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47625">
              <a:srgbClr val="000000">
                <a:alpha val="50000"/>
              </a:srgbClr>
            </a:outerShdw>
          </a:effectLst>
        </p:spPr>
      </p:pic>
      <p:pic>
        <p:nvPicPr>
          <p:cNvPr id="719" name="Google Shape;71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1399" y="2849386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36"/>
          <p:cNvSpPr txBox="1"/>
          <p:nvPr/>
        </p:nvSpPr>
        <p:spPr>
          <a:xfrm>
            <a:off x="4053198" y="27471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21" name="Google Shape;721;p36"/>
          <p:cNvSpPr txBox="1"/>
          <p:nvPr/>
        </p:nvSpPr>
        <p:spPr>
          <a:xfrm>
            <a:off x="2731808" y="3874704"/>
            <a:ext cx="38244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verpass"/>
                <a:ea typeface="Overpass"/>
                <a:cs typeface="Overpass"/>
                <a:sym typeface="Overpass"/>
              </a:rPr>
              <a:t>Persona Key</a:t>
            </a:r>
            <a:endParaRPr b="1"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7217125" y="3217275"/>
            <a:ext cx="12264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6"/>
          <p:cNvSpPr txBox="1"/>
          <p:nvPr/>
        </p:nvSpPr>
        <p:spPr>
          <a:xfrm>
            <a:off x="7650746" y="3211109"/>
            <a:ext cx="740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OpenStack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24" name="Google Shape;72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8363" y="3339528"/>
            <a:ext cx="224602" cy="143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36"/>
          <p:cNvGrpSpPr/>
          <p:nvPr/>
        </p:nvGrpSpPr>
        <p:grpSpPr>
          <a:xfrm>
            <a:off x="1419691" y="2354398"/>
            <a:ext cx="1752900" cy="261300"/>
            <a:chOff x="8620816" y="2354385"/>
            <a:chExt cx="1752900" cy="261300"/>
          </a:xfrm>
        </p:grpSpPr>
        <p:sp>
          <p:nvSpPr>
            <p:cNvPr id="726" name="Google Shape;726;p36"/>
            <p:cNvSpPr/>
            <p:nvPr/>
          </p:nvSpPr>
          <p:spPr>
            <a:xfrm>
              <a:off x="8620816" y="2354385"/>
              <a:ext cx="1752900" cy="261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Multi cloud gateway 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727" name="Google Shape;727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789285" y="2386962"/>
              <a:ext cx="186932" cy="1961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8" name="Google Shape;728;p36"/>
          <p:cNvSpPr/>
          <p:nvPr/>
        </p:nvSpPr>
        <p:spPr>
          <a:xfrm>
            <a:off x="991175" y="2264844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6"/>
          <p:cNvSpPr/>
          <p:nvPr/>
        </p:nvSpPr>
        <p:spPr>
          <a:xfrm>
            <a:off x="991175" y="27410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6"/>
          <p:cNvSpPr/>
          <p:nvPr/>
        </p:nvSpPr>
        <p:spPr>
          <a:xfrm>
            <a:off x="7217114" y="3217240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6"/>
          <p:cNvSpPr/>
          <p:nvPr/>
        </p:nvSpPr>
        <p:spPr>
          <a:xfrm>
            <a:off x="5793339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991175" y="1788646"/>
            <a:ext cx="114000" cy="440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6"/>
          <p:cNvSpPr/>
          <p:nvPr/>
        </p:nvSpPr>
        <p:spPr>
          <a:xfrm>
            <a:off x="991175" y="1312448"/>
            <a:ext cx="114000" cy="440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6"/>
          <p:cNvSpPr/>
          <p:nvPr/>
        </p:nvSpPr>
        <p:spPr>
          <a:xfrm>
            <a:off x="7583739" y="1312475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6"/>
          <p:cNvSpPr/>
          <p:nvPr/>
        </p:nvSpPr>
        <p:spPr>
          <a:xfrm>
            <a:off x="4883814" y="13124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6"/>
          <p:cNvSpPr/>
          <p:nvPr/>
        </p:nvSpPr>
        <p:spPr>
          <a:xfrm>
            <a:off x="6686551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6"/>
          <p:cNvSpPr/>
          <p:nvPr/>
        </p:nvSpPr>
        <p:spPr>
          <a:xfrm>
            <a:off x="5775443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36"/>
          <p:cNvSpPr/>
          <p:nvPr/>
        </p:nvSpPr>
        <p:spPr>
          <a:xfrm>
            <a:off x="4997914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36"/>
          <p:cNvSpPr/>
          <p:nvPr/>
        </p:nvSpPr>
        <p:spPr>
          <a:xfrm>
            <a:off x="1872074" y="1788625"/>
            <a:ext cx="525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RDBMS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40" name="Google Shape;740;p36"/>
          <p:cNvSpPr/>
          <p:nvPr/>
        </p:nvSpPr>
        <p:spPr>
          <a:xfrm>
            <a:off x="1752684" y="1788629"/>
            <a:ext cx="114000" cy="440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6"/>
          <p:cNvSpPr/>
          <p:nvPr/>
        </p:nvSpPr>
        <p:spPr>
          <a:xfrm>
            <a:off x="3113485" y="1788637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6"/>
          <p:cNvSpPr/>
          <p:nvPr/>
        </p:nvSpPr>
        <p:spPr>
          <a:xfrm>
            <a:off x="4001499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43" name="Google Shape;743;p36"/>
          <p:cNvSpPr/>
          <p:nvPr/>
        </p:nvSpPr>
        <p:spPr>
          <a:xfrm>
            <a:off x="4001510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1399" y="2361411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5" name="Google Shape;745;p36"/>
          <p:cNvGrpSpPr/>
          <p:nvPr/>
        </p:nvGrpSpPr>
        <p:grpSpPr>
          <a:xfrm>
            <a:off x="6408465" y="2354385"/>
            <a:ext cx="1203300" cy="266201"/>
            <a:chOff x="6027465" y="2354385"/>
            <a:chExt cx="1203300" cy="266201"/>
          </a:xfrm>
        </p:grpSpPr>
        <p:sp>
          <p:nvSpPr>
            <p:cNvPr id="746" name="Google Shape;746;p36"/>
            <p:cNvSpPr/>
            <p:nvPr/>
          </p:nvSpPr>
          <p:spPr>
            <a:xfrm>
              <a:off x="6027465" y="2354385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Ceph 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747" name="Google Shape;747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6041051" y="2359286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748" name="Google Shape;748;p36"/>
          <p:cNvGrpSpPr/>
          <p:nvPr/>
        </p:nvGrpSpPr>
        <p:grpSpPr>
          <a:xfrm>
            <a:off x="4046250" y="1748110"/>
            <a:ext cx="2633217" cy="545208"/>
            <a:chOff x="3665250" y="1748110"/>
            <a:chExt cx="2633217" cy="545208"/>
          </a:xfrm>
        </p:grpSpPr>
        <p:pic>
          <p:nvPicPr>
            <p:cNvPr id="749" name="Google Shape;749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Google Shape;750;p36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751" name="Google Shape;751;p36"/>
          <p:cNvSpPr/>
          <p:nvPr/>
        </p:nvSpPr>
        <p:spPr>
          <a:xfrm>
            <a:off x="991175" y="32172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6"/>
          <p:cNvSpPr/>
          <p:nvPr/>
        </p:nvSpPr>
        <p:spPr>
          <a:xfrm>
            <a:off x="4686150" y="321726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28936" y="3306800"/>
            <a:ext cx="503894" cy="31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36"/>
          <p:cNvSpPr/>
          <p:nvPr/>
        </p:nvSpPr>
        <p:spPr>
          <a:xfrm>
            <a:off x="3172575" y="1312425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55" name="Google Shape;755;p36"/>
          <p:cNvSpPr/>
          <p:nvPr/>
        </p:nvSpPr>
        <p:spPr>
          <a:xfrm>
            <a:off x="3113468" y="131242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Pipelines</a:t>
            </a:r>
            <a:endParaRPr sz="1900"/>
          </a:p>
        </p:txBody>
      </p:sp>
      <p:sp>
        <p:nvSpPr>
          <p:cNvPr id="757" name="Google Shape;7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Pipelines</a:t>
            </a:r>
            <a:endParaRPr/>
          </a:p>
        </p:txBody>
      </p:sp>
      <p:sp>
        <p:nvSpPr>
          <p:cNvPr id="763" name="Google Shape;763;p37"/>
          <p:cNvSpPr txBox="1"/>
          <p:nvPr/>
        </p:nvSpPr>
        <p:spPr>
          <a:xfrm>
            <a:off x="862150" y="1313025"/>
            <a:ext cx="714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Multiple 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sources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(apps, sensors, devices, satellites, infrastructure)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Multiple 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pipelines 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exist in every organization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pipelines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should continually evolve to improve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Discoverability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Cleanliness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Scalability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 Learning 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should be used to derive value from data pipelines in ways that would not otherwise possible with analytics alone 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64" name="Google Shape;76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38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38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Ingest</a:t>
            </a:r>
            <a:endParaRPr/>
          </a:p>
        </p:txBody>
      </p:sp>
      <p:sp>
        <p:nvSpPr>
          <p:cNvPr id="772" name="Google Shape;772;p38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73" name="Google Shape;773;p38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8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75" name="Google Shape;775;p38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6" name="Google Shape;776;p38"/>
          <p:cNvCxnSpPr/>
          <p:nvPr/>
        </p:nvCxnSpPr>
        <p:spPr>
          <a:xfrm flipH="1" rot="10800000">
            <a:off x="1986575" y="3089525"/>
            <a:ext cx="3000" cy="38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7" name="Google Shape;777;p38"/>
          <p:cNvSpPr txBox="1"/>
          <p:nvPr/>
        </p:nvSpPr>
        <p:spPr>
          <a:xfrm>
            <a:off x="1530425" y="339117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78" name="Google Shape;778;p38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8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80" name="Google Shape;780;p38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81" name="Google Shape;781;p38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82" name="Google Shape;782;p38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83" name="Google Shape;783;p38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8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8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8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8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8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38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1" name="Google Shape;791;p38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792" name="Google Shape;79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Google Shape;793;p38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794" name="Google Shape;794;p38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5" name="Google Shape;795;p38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8"/>
          <p:cNvSpPr txBox="1"/>
          <p:nvPr/>
        </p:nvSpPr>
        <p:spPr>
          <a:xfrm>
            <a:off x="150325" y="1608063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Streaming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797" name="Google Shape;797;p38"/>
          <p:cNvCxnSpPr>
            <a:stCxn id="798" idx="0"/>
          </p:cNvCxnSpPr>
          <p:nvPr/>
        </p:nvCxnSpPr>
        <p:spPr>
          <a:xfrm flipH="1" rot="10800000">
            <a:off x="4007625" y="3123325"/>
            <a:ext cx="2400" cy="39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8" name="Google Shape;798;p38"/>
          <p:cNvSpPr txBox="1"/>
          <p:nvPr/>
        </p:nvSpPr>
        <p:spPr>
          <a:xfrm>
            <a:off x="3549975" y="351812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99" name="Google Shape;799;p38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00" name="Google Shape;800;p38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38"/>
          <p:cNvCxnSpPr/>
          <p:nvPr/>
        </p:nvCxnSpPr>
        <p:spPr>
          <a:xfrm flipH="1">
            <a:off x="856050" y="2130325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03" name="Google Shape;8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38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05" name="Google Shape;80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38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8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08" name="Google Shape;80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Google Shape;809;p38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810" name="Google Shape;810;p38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811" name="Google Shape;811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12" name="Google Shape;812;p38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813" name="Google Shape;813;p38"/>
          <p:cNvCxnSpPr/>
          <p:nvPr/>
        </p:nvCxnSpPr>
        <p:spPr>
          <a:xfrm>
            <a:off x="3980638" y="1537263"/>
            <a:ext cx="5700" cy="506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4" name="Google Shape;814;p38"/>
          <p:cNvCxnSpPr>
            <a:stCxn id="815" idx="0"/>
          </p:cNvCxnSpPr>
          <p:nvPr/>
        </p:nvCxnSpPr>
        <p:spPr>
          <a:xfrm flipH="1" rot="10800000">
            <a:off x="7855725" y="3123325"/>
            <a:ext cx="2400" cy="39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5" name="Google Shape;815;p38"/>
          <p:cNvSpPr txBox="1"/>
          <p:nvPr/>
        </p:nvSpPr>
        <p:spPr>
          <a:xfrm>
            <a:off x="7398075" y="351812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16" name="Google Shape;816;p38"/>
          <p:cNvSpPr txBox="1"/>
          <p:nvPr/>
        </p:nvSpPr>
        <p:spPr>
          <a:xfrm>
            <a:off x="1565350" y="1193875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ETL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17" name="Google Shape;817;p38"/>
          <p:cNvCxnSpPr/>
          <p:nvPr/>
        </p:nvCxnSpPr>
        <p:spPr>
          <a:xfrm flipH="1">
            <a:off x="2240950" y="16835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18" name="Google Shape;8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38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8661" y="3822249"/>
            <a:ext cx="560338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82125" y="867125"/>
            <a:ext cx="842400" cy="6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38"/>
          <p:cNvSpPr txBox="1"/>
          <p:nvPr/>
        </p:nvSpPr>
        <p:spPr>
          <a:xfrm>
            <a:off x="3304438" y="1268763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Streaming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24" name="Google Shape;82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86" y="1013287"/>
            <a:ext cx="560338" cy="2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9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39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Discovery</a:t>
            </a:r>
            <a:endParaRPr/>
          </a:p>
        </p:txBody>
      </p:sp>
      <p:sp>
        <p:nvSpPr>
          <p:cNvPr id="833" name="Google Shape;833;p39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34" name="Google Shape;834;p39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9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36" name="Google Shape;836;p39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39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39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39" name="Google Shape;839;p39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0" name="Google Shape;840;p39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1" name="Google Shape;841;p39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2" name="Google Shape;842;p39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9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9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9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9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9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9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9" name="Google Shape;849;p39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39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851" name="Google Shape;85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2" name="Google Shape;852;p39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853" name="Google Shape;853;p39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4" name="Google Shape;854;p39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9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6" name="Google Shape;856;p39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39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60" name="Google Shape;86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39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9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63" name="Google Shape;86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4" name="Google Shape;864;p39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865" name="Google Shape;865;p39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866" name="Google Shape;866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67" name="Google Shape;867;p39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868" name="Google Shape;868;p39"/>
          <p:cNvCxnSpPr/>
          <p:nvPr/>
        </p:nvCxnSpPr>
        <p:spPr>
          <a:xfrm flipH="1" rot="10800000">
            <a:off x="1809750" y="3867175"/>
            <a:ext cx="2162100" cy="11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39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0" name="Google Shape;870;p39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71" name="Google Shape;871;p39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39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39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74" name="Google Shape;874;p39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39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39"/>
          <p:cNvCxnSpPr/>
          <p:nvPr/>
        </p:nvCxnSpPr>
        <p:spPr>
          <a:xfrm rot="10800000">
            <a:off x="4849750" y="1293375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77" name="Google Shape;877;p39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39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39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0" name="Google Shape;88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1" name="Google Shape;881;p39"/>
          <p:cNvCxnSpPr/>
          <p:nvPr/>
        </p:nvCxnSpPr>
        <p:spPr>
          <a:xfrm flipH="1">
            <a:off x="3981363" y="1289163"/>
            <a:ext cx="11400" cy="806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39"/>
          <p:cNvCxnSpPr/>
          <p:nvPr/>
        </p:nvCxnSpPr>
        <p:spPr>
          <a:xfrm rot="10800000">
            <a:off x="2305050" y="3041650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3" name="Google Shape;883;p39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84" name="Google Shape;884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0" name="Google Shape;890;p39"/>
          <p:cNvCxnSpPr/>
          <p:nvPr/>
        </p:nvCxnSpPr>
        <p:spPr>
          <a:xfrm rot="10800000">
            <a:off x="39677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p39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2" name="Google Shape;892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3" name="Google Shape;893;p39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4" name="Google Shape;894;p39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95" name="Google Shape;895;p39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6" name="Google Shape;89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40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0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904" name="Google Shape;904;p40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05" name="Google Shape;905;p40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0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07" name="Google Shape;907;p40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0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0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10" name="Google Shape;910;p40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11" name="Google Shape;911;p40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12" name="Google Shape;912;p40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13" name="Google Shape;913;p40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0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40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0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40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0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40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0" name="Google Shape;920;p40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40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922" name="Google Shape;92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3" name="Google Shape;923;p40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924" name="Google Shape;924;p40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5" name="Google Shape;925;p40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0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7" name="Google Shape;927;p40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8" name="Google Shape;9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40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931" name="Google Shape;93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40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0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934" name="Google Shape;9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5" name="Google Shape;935;p40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936" name="Google Shape;936;p40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937" name="Google Shape;937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938" name="Google Shape;938;p40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939" name="Google Shape;939;p40"/>
          <p:cNvCxnSpPr/>
          <p:nvPr/>
        </p:nvCxnSpPr>
        <p:spPr>
          <a:xfrm flipH="1" rot="10800000">
            <a:off x="1809750" y="3876775"/>
            <a:ext cx="2190900" cy="1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40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41" name="Google Shape;941;p40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Processing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42" name="Google Shape;942;p40"/>
          <p:cNvCxnSpPr/>
          <p:nvPr/>
        </p:nvCxnSpPr>
        <p:spPr>
          <a:xfrm rot="10800000">
            <a:off x="3998075" y="3084950"/>
            <a:ext cx="7200" cy="796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3" name="Google Shape;943;p40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4" name="Google Shape;944;p40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5" name="Google Shape;945;p40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Processing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46" name="Google Shape;946;p40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7" name="Google Shape;947;p40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40"/>
          <p:cNvCxnSpPr/>
          <p:nvPr/>
        </p:nvCxnSpPr>
        <p:spPr>
          <a:xfrm rot="10800000">
            <a:off x="5802450" y="1301650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49" name="Google Shape;949;p40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40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1" name="Google Shape;95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5" name="Google Shape;955;p40"/>
          <p:cNvCxnSpPr/>
          <p:nvPr/>
        </p:nvCxnSpPr>
        <p:spPr>
          <a:xfrm>
            <a:off x="3992738" y="1289050"/>
            <a:ext cx="7800" cy="825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6" name="Google Shape;956;p40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57" name="Google Shape;95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40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1" name="Google Shape;961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40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63" name="Google Shape;963;p40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40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40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1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1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sp>
        <p:nvSpPr>
          <p:cNvPr id="974" name="Google Shape;974;p41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75" name="Google Shape;975;p41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1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77" name="Google Shape;977;p41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1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1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80" name="Google Shape;980;p41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81" name="Google Shape;981;p41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82" name="Google Shape;982;p41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83" name="Google Shape;983;p41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1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41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1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1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1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1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0" name="Google Shape;990;p41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1" name="Google Shape;991;p41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992" name="Google Shape;992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3" name="Google Shape;993;p41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994" name="Google Shape;994;p41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5" name="Google Shape;995;p41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1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7" name="Google Shape;997;p41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8" name="Google Shape;9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41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01" name="Google Shape;100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41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1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04" name="Google Shape;100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5" name="Google Shape;1005;p41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006" name="Google Shape;1006;p41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007" name="Google Shape;1007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008" name="Google Shape;1008;p41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009" name="Google Shape;1009;p41"/>
          <p:cNvCxnSpPr/>
          <p:nvPr/>
        </p:nvCxnSpPr>
        <p:spPr>
          <a:xfrm flipH="1" rot="10800000">
            <a:off x="1809750" y="3876775"/>
            <a:ext cx="2190900" cy="1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41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1" name="Google Shape;1011;p41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12" name="Google Shape;1012;p41"/>
          <p:cNvCxnSpPr/>
          <p:nvPr/>
        </p:nvCxnSpPr>
        <p:spPr>
          <a:xfrm rot="10800000">
            <a:off x="3998075" y="3084950"/>
            <a:ext cx="7200" cy="796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41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41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5" name="Google Shape;1015;p41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16" name="Google Shape;1016;p41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41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41"/>
          <p:cNvCxnSpPr/>
          <p:nvPr/>
        </p:nvCxnSpPr>
        <p:spPr>
          <a:xfrm rot="10800000">
            <a:off x="6153675" y="1301650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41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41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1" name="Google Shape;1021;p41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2" name="Google Shape;102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3" name="Google Shape;1023;p41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4" name="Google Shape;1024;p41"/>
          <p:cNvCxnSpPr/>
          <p:nvPr/>
        </p:nvCxnSpPr>
        <p:spPr>
          <a:xfrm rot="10800000">
            <a:off x="2305050" y="3041650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41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6" name="Google Shape;102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1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3" name="Google Shape;1033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4" name="Google Shape;1034;p41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41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36" name="Google Shape;1036;p41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7" name="Google Shape;103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42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42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Training</a:t>
            </a:r>
            <a:endParaRPr/>
          </a:p>
        </p:txBody>
      </p:sp>
      <p:sp>
        <p:nvSpPr>
          <p:cNvPr id="1045" name="Google Shape;1045;p42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6" name="Google Shape;1046;p42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42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8" name="Google Shape;1048;p42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42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42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1" name="Google Shape;1051;p42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2" name="Google Shape;1052;p42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3" name="Google Shape;1053;p42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4" name="Google Shape;1054;p42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2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42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42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42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42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2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1" name="Google Shape;1061;p42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2" name="Google Shape;1062;p42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1063" name="Google Shape;106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42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1065" name="Google Shape;1065;p42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6" name="Google Shape;1066;p42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2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8" name="Google Shape;1068;p42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42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71" name="Google Shape;10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42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2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74" name="Google Shape;107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5" name="Google Shape;1075;p42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076" name="Google Shape;1076;p42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077" name="Google Shape;1077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078" name="Google Shape;1078;p42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079" name="Google Shape;1079;p42"/>
          <p:cNvCxnSpPr/>
          <p:nvPr/>
        </p:nvCxnSpPr>
        <p:spPr>
          <a:xfrm rot="10800000">
            <a:off x="7051400" y="1289050"/>
            <a:ext cx="1500" cy="877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42"/>
          <p:cNvCxnSpPr/>
          <p:nvPr/>
        </p:nvCxnSpPr>
        <p:spPr>
          <a:xfrm flipH="1" rot="10800000">
            <a:off x="790575" y="1276200"/>
            <a:ext cx="6781800" cy="19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42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2" name="Google Shape;1082;p42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3" name="Google Shape;1083;p42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4" name="Google Shape;108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42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42"/>
          <p:cNvCxnSpPr/>
          <p:nvPr/>
        </p:nvCxnSpPr>
        <p:spPr>
          <a:xfrm>
            <a:off x="15804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42"/>
          <p:cNvCxnSpPr/>
          <p:nvPr/>
        </p:nvCxnSpPr>
        <p:spPr>
          <a:xfrm>
            <a:off x="7902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89" name="Google Shape;108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67050" y="935999"/>
            <a:ext cx="789001" cy="28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6000" y="950573"/>
            <a:ext cx="842400" cy="28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3" name="Google Shape;1093;p42"/>
          <p:cNvCxnSpPr/>
          <p:nvPr/>
        </p:nvCxnSpPr>
        <p:spPr>
          <a:xfrm rot="10800000">
            <a:off x="7572375" y="1278913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4" name="Google Shape;1094;p42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095" name="Google Shape;109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112694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21976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67335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156369" y="302505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688088" y="298140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219806" y="302505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3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43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Inference</a:t>
            </a:r>
            <a:endParaRPr/>
          </a:p>
        </p:txBody>
      </p:sp>
      <p:sp>
        <p:nvSpPr>
          <p:cNvPr id="1103" name="Google Shape;1103;p43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4" name="Google Shape;1104;p43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3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6" name="Google Shape;1106;p43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3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43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9" name="Google Shape;1109;p43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0" name="Google Shape;1110;p43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1" name="Google Shape;1111;p43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2" name="Google Shape;1112;p43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43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43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43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43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43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3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9" name="Google Shape;1119;p43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43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1121" name="Google Shape;112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2" name="Google Shape;1122;p43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1123" name="Google Shape;1123;p43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4" name="Google Shape;1124;p43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43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6" name="Google Shape;1126;p43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7" name="Google Shape;11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43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29" name="Google Shape;112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43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43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32" name="Google Shape;113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3" name="Google Shape;1133;p43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134" name="Google Shape;1134;p43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135" name="Google Shape;1135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136" name="Google Shape;1136;p43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37" name="Google Shape;1137;p43"/>
          <p:cNvCxnSpPr/>
          <p:nvPr/>
        </p:nvCxnSpPr>
        <p:spPr>
          <a:xfrm flipH="1" rot="10800000">
            <a:off x="8410575" y="1285675"/>
            <a:ext cx="9300" cy="50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43"/>
          <p:cNvCxnSpPr/>
          <p:nvPr/>
        </p:nvCxnSpPr>
        <p:spPr>
          <a:xfrm flipH="1" rot="10800000">
            <a:off x="790575" y="1276200"/>
            <a:ext cx="7639200" cy="19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43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0" name="Google Shape;1140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43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3" name="Google Shape;1143;p43"/>
          <p:cNvCxnSpPr/>
          <p:nvPr/>
        </p:nvCxnSpPr>
        <p:spPr>
          <a:xfrm>
            <a:off x="7902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44" name="Google Shape;114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67050" y="935999"/>
            <a:ext cx="789001" cy="28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6000" y="950573"/>
            <a:ext cx="842400" cy="282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43"/>
          <p:cNvSpPr txBox="1"/>
          <p:nvPr/>
        </p:nvSpPr>
        <p:spPr>
          <a:xfrm>
            <a:off x="5902225" y="3681575"/>
            <a:ext cx="1552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Models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148" name="Google Shape;1148;p43"/>
          <p:cNvCxnSpPr/>
          <p:nvPr/>
        </p:nvCxnSpPr>
        <p:spPr>
          <a:xfrm>
            <a:off x="3939438" y="2947400"/>
            <a:ext cx="13500" cy="1023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43"/>
          <p:cNvCxnSpPr/>
          <p:nvPr/>
        </p:nvCxnSpPr>
        <p:spPr>
          <a:xfrm flipH="1" rot="10800000">
            <a:off x="3952950" y="3956000"/>
            <a:ext cx="4457700" cy="1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43"/>
          <p:cNvCxnSpPr/>
          <p:nvPr/>
        </p:nvCxnSpPr>
        <p:spPr>
          <a:xfrm rot="10800000">
            <a:off x="8404800" y="2041475"/>
            <a:ext cx="11400" cy="1914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1" name="Google Shape;1151;p43"/>
          <p:cNvCxnSpPr/>
          <p:nvPr/>
        </p:nvCxnSpPr>
        <p:spPr>
          <a:xfrm flipH="1" rot="10800000">
            <a:off x="8039100" y="2041525"/>
            <a:ext cx="3000" cy="533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2" name="Google Shape;1152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7225" y="952788"/>
            <a:ext cx="842400" cy="2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4"/>
          <p:cNvSpPr/>
          <p:nvPr/>
        </p:nvSpPr>
        <p:spPr>
          <a:xfrm>
            <a:off x="718016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Data Pipeline Activities</a:t>
            </a:r>
            <a:endParaRPr/>
          </a:p>
        </p:txBody>
      </p:sp>
      <p:sp>
        <p:nvSpPr>
          <p:cNvPr id="1160" name="Google Shape;1160;p44"/>
          <p:cNvSpPr/>
          <p:nvPr/>
        </p:nvSpPr>
        <p:spPr>
          <a:xfrm>
            <a:off x="2326453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44"/>
          <p:cNvSpPr txBox="1"/>
          <p:nvPr/>
        </p:nvSpPr>
        <p:spPr>
          <a:xfrm>
            <a:off x="2380982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Broker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62" name="Google Shape;1162;p44"/>
          <p:cNvSpPr/>
          <p:nvPr/>
        </p:nvSpPr>
        <p:spPr>
          <a:xfrm>
            <a:off x="3884478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44"/>
          <p:cNvSpPr txBox="1"/>
          <p:nvPr/>
        </p:nvSpPr>
        <p:spPr>
          <a:xfrm>
            <a:off x="4002317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Streaming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64" name="Google Shape;11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443" y="1234475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44"/>
          <p:cNvSpPr/>
          <p:nvPr/>
        </p:nvSpPr>
        <p:spPr>
          <a:xfrm>
            <a:off x="5442502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44"/>
          <p:cNvSpPr txBox="1"/>
          <p:nvPr/>
        </p:nvSpPr>
        <p:spPr>
          <a:xfrm>
            <a:off x="5560342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Batch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67" name="Google Shape;11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139" y="1295716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44"/>
          <p:cNvSpPr/>
          <p:nvPr/>
        </p:nvSpPr>
        <p:spPr>
          <a:xfrm>
            <a:off x="3890543" y="31275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44"/>
          <p:cNvSpPr txBox="1"/>
          <p:nvPr/>
        </p:nvSpPr>
        <p:spPr>
          <a:xfrm>
            <a:off x="4008382" y="3683982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Ad-hoc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70" name="Google Shape;11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179" y="3186209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44"/>
          <p:cNvSpPr/>
          <p:nvPr/>
        </p:nvSpPr>
        <p:spPr>
          <a:xfrm>
            <a:off x="545895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44"/>
          <p:cNvSpPr txBox="1"/>
          <p:nvPr/>
        </p:nvSpPr>
        <p:spPr>
          <a:xfrm>
            <a:off x="5576790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Interactive Query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73" name="Google Shape;117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703" y="3008515"/>
            <a:ext cx="956685" cy="9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44"/>
          <p:cNvSpPr/>
          <p:nvPr/>
        </p:nvSpPr>
        <p:spPr>
          <a:xfrm>
            <a:off x="2322125" y="3128873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44"/>
          <p:cNvSpPr txBox="1"/>
          <p:nvPr/>
        </p:nvSpPr>
        <p:spPr>
          <a:xfrm>
            <a:off x="2376654" y="3685278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Consumer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76" name="Google Shape;11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115" y="3126264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44"/>
          <p:cNvSpPr/>
          <p:nvPr/>
        </p:nvSpPr>
        <p:spPr>
          <a:xfrm>
            <a:off x="7012945" y="12367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4"/>
          <p:cNvSpPr txBox="1"/>
          <p:nvPr/>
        </p:nvSpPr>
        <p:spPr>
          <a:xfrm>
            <a:off x="7130784" y="1793183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Model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79" name="Google Shape;1179;p44"/>
          <p:cNvSpPr/>
          <p:nvPr/>
        </p:nvSpPr>
        <p:spPr>
          <a:xfrm>
            <a:off x="705653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44"/>
          <p:cNvSpPr txBox="1"/>
          <p:nvPr/>
        </p:nvSpPr>
        <p:spPr>
          <a:xfrm>
            <a:off x="7174371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Training,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1" name="Google Shape;118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952" y="3197754"/>
            <a:ext cx="735609" cy="49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5996" y="1295725"/>
            <a:ext cx="857098" cy="58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44"/>
          <p:cNvSpPr txBox="1"/>
          <p:nvPr/>
        </p:nvSpPr>
        <p:spPr>
          <a:xfrm>
            <a:off x="776857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4" name="Google Shape;118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927" y="1266158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44"/>
          <p:cNvSpPr/>
          <p:nvPr/>
        </p:nvSpPr>
        <p:spPr>
          <a:xfrm>
            <a:off x="749391" y="31262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44"/>
          <p:cNvSpPr txBox="1"/>
          <p:nvPr/>
        </p:nvSpPr>
        <p:spPr>
          <a:xfrm>
            <a:off x="808232" y="36826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Metastore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7" name="Google Shape;1187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7820" y="3189837"/>
            <a:ext cx="569359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44"/>
          <p:cNvSpPr/>
          <p:nvPr/>
        </p:nvSpPr>
        <p:spPr>
          <a:xfrm>
            <a:off x="745793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89" name="Google Shape;1189;p44"/>
          <p:cNvSpPr/>
          <p:nvPr/>
        </p:nvSpPr>
        <p:spPr>
          <a:xfrm>
            <a:off x="745810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4"/>
          <p:cNvSpPr/>
          <p:nvPr/>
        </p:nvSpPr>
        <p:spPr>
          <a:xfrm>
            <a:off x="2454535" y="216145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1" name="Google Shape;1191;p44"/>
          <p:cNvSpPr/>
          <p:nvPr/>
        </p:nvSpPr>
        <p:spPr>
          <a:xfrm>
            <a:off x="2322126" y="216144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44"/>
          <p:cNvSpPr/>
          <p:nvPr/>
        </p:nvSpPr>
        <p:spPr>
          <a:xfrm>
            <a:off x="2436227" y="21614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44"/>
          <p:cNvSpPr/>
          <p:nvPr/>
        </p:nvSpPr>
        <p:spPr>
          <a:xfrm>
            <a:off x="3999910" y="218115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4" name="Google Shape;1194;p44"/>
          <p:cNvSpPr/>
          <p:nvPr/>
        </p:nvSpPr>
        <p:spPr>
          <a:xfrm>
            <a:off x="3867501" y="218114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4"/>
          <p:cNvSpPr/>
          <p:nvPr/>
        </p:nvSpPr>
        <p:spPr>
          <a:xfrm>
            <a:off x="3981602" y="21811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44"/>
          <p:cNvSpPr/>
          <p:nvPr/>
        </p:nvSpPr>
        <p:spPr>
          <a:xfrm>
            <a:off x="5574698" y="218080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7" name="Google Shape;1197;p44"/>
          <p:cNvSpPr/>
          <p:nvPr/>
        </p:nvSpPr>
        <p:spPr>
          <a:xfrm>
            <a:off x="5442289" y="218079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44"/>
          <p:cNvSpPr/>
          <p:nvPr/>
        </p:nvSpPr>
        <p:spPr>
          <a:xfrm>
            <a:off x="5556389" y="218079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44"/>
          <p:cNvSpPr/>
          <p:nvPr/>
        </p:nvSpPr>
        <p:spPr>
          <a:xfrm>
            <a:off x="2458860" y="405742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0" name="Google Shape;1200;p44"/>
          <p:cNvSpPr/>
          <p:nvPr/>
        </p:nvSpPr>
        <p:spPr>
          <a:xfrm>
            <a:off x="2326451" y="405742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44"/>
          <p:cNvSpPr/>
          <p:nvPr/>
        </p:nvSpPr>
        <p:spPr>
          <a:xfrm>
            <a:off x="2440552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44"/>
          <p:cNvSpPr/>
          <p:nvPr/>
        </p:nvSpPr>
        <p:spPr>
          <a:xfrm>
            <a:off x="4039598" y="407097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3" name="Google Shape;1203;p44"/>
          <p:cNvSpPr/>
          <p:nvPr/>
        </p:nvSpPr>
        <p:spPr>
          <a:xfrm>
            <a:off x="3907189" y="40709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44"/>
          <p:cNvSpPr/>
          <p:nvPr/>
        </p:nvSpPr>
        <p:spPr>
          <a:xfrm>
            <a:off x="4021289" y="40709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44"/>
          <p:cNvSpPr/>
          <p:nvPr/>
        </p:nvSpPr>
        <p:spPr>
          <a:xfrm>
            <a:off x="712405" y="2161450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6" name="Google Shape;1206;p44"/>
          <p:cNvSpPr/>
          <p:nvPr/>
        </p:nvSpPr>
        <p:spPr>
          <a:xfrm>
            <a:off x="712422" y="21614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44"/>
          <p:cNvSpPr/>
          <p:nvPr/>
        </p:nvSpPr>
        <p:spPr>
          <a:xfrm>
            <a:off x="5574848" y="407097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8" name="Google Shape;1208;p44"/>
          <p:cNvSpPr/>
          <p:nvPr/>
        </p:nvSpPr>
        <p:spPr>
          <a:xfrm>
            <a:off x="5442439" y="40709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4"/>
          <p:cNvSpPr/>
          <p:nvPr/>
        </p:nvSpPr>
        <p:spPr>
          <a:xfrm>
            <a:off x="5556539" y="40709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44"/>
          <p:cNvSpPr/>
          <p:nvPr/>
        </p:nvSpPr>
        <p:spPr>
          <a:xfrm>
            <a:off x="7019080" y="21665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Inference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1" name="Google Shape;1211;p44"/>
          <p:cNvSpPr/>
          <p:nvPr/>
        </p:nvSpPr>
        <p:spPr>
          <a:xfrm>
            <a:off x="7017089" y="21665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44"/>
          <p:cNvSpPr/>
          <p:nvPr/>
        </p:nvSpPr>
        <p:spPr>
          <a:xfrm>
            <a:off x="7070580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Training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Inference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3" name="Google Shape;1213;p44"/>
          <p:cNvSpPr/>
          <p:nvPr/>
        </p:nvSpPr>
        <p:spPr>
          <a:xfrm>
            <a:off x="7068589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4" name="Google Shape;1214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0078" y="1381238"/>
            <a:ext cx="1205590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 with OpenShift Container Storage</a:t>
            </a:r>
            <a:endParaRPr/>
          </a:p>
        </p:txBody>
      </p:sp>
      <p:sp>
        <p:nvSpPr>
          <p:cNvPr id="1221" name="Google Shape;1221;p45"/>
          <p:cNvSpPr/>
          <p:nvPr/>
        </p:nvSpPr>
        <p:spPr>
          <a:xfrm>
            <a:off x="5453859" y="1871357"/>
            <a:ext cx="1437600" cy="34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Object Storage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2" name="Google Shape;1222;p45"/>
          <p:cNvSpPr/>
          <p:nvPr/>
        </p:nvSpPr>
        <p:spPr>
          <a:xfrm>
            <a:off x="1161028" y="1871357"/>
            <a:ext cx="1437600" cy="34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3" name="Google Shape;1223;p45"/>
          <p:cNvSpPr txBox="1"/>
          <p:nvPr/>
        </p:nvSpPr>
        <p:spPr>
          <a:xfrm>
            <a:off x="578325" y="2295875"/>
            <a:ext cx="3866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Fast and dynamic provisioning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Regional durability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RWO, RWX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Provided by OCS 3 and OCS 4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24" name="Google Shape;1224;p45"/>
          <p:cNvSpPr txBox="1"/>
          <p:nvPr/>
        </p:nvSpPr>
        <p:spPr>
          <a:xfrm>
            <a:off x="4799025" y="2338450"/>
            <a:ext cx="3866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Common API across hybrid cloud (S3)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Provided by OCS 4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Scale Massively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Billions of objects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Petabytes of data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25" name="Google Shape;122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46"/>
          <p:cNvSpPr/>
          <p:nvPr/>
        </p:nvSpPr>
        <p:spPr>
          <a:xfrm>
            <a:off x="745793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1" name="Google Shape;1231;p46"/>
          <p:cNvSpPr/>
          <p:nvPr/>
        </p:nvSpPr>
        <p:spPr>
          <a:xfrm>
            <a:off x="712405" y="2161450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2" name="Google Shape;1232;p46"/>
          <p:cNvSpPr/>
          <p:nvPr/>
        </p:nvSpPr>
        <p:spPr>
          <a:xfrm>
            <a:off x="718016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Mapping OpenShift Container Storage Services</a:t>
            </a:r>
            <a:endParaRPr sz="2200"/>
          </a:p>
        </p:txBody>
      </p:sp>
      <p:sp>
        <p:nvSpPr>
          <p:cNvPr id="1234" name="Google Shape;1234;p46"/>
          <p:cNvSpPr/>
          <p:nvPr/>
        </p:nvSpPr>
        <p:spPr>
          <a:xfrm>
            <a:off x="2326453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46"/>
          <p:cNvSpPr txBox="1"/>
          <p:nvPr/>
        </p:nvSpPr>
        <p:spPr>
          <a:xfrm>
            <a:off x="2380982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Broker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36" name="Google Shape;1236;p46"/>
          <p:cNvSpPr/>
          <p:nvPr/>
        </p:nvSpPr>
        <p:spPr>
          <a:xfrm>
            <a:off x="3884478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46"/>
          <p:cNvSpPr txBox="1"/>
          <p:nvPr/>
        </p:nvSpPr>
        <p:spPr>
          <a:xfrm>
            <a:off x="4002317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Streaming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38" name="Google Shape;1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443" y="1234475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46"/>
          <p:cNvSpPr/>
          <p:nvPr/>
        </p:nvSpPr>
        <p:spPr>
          <a:xfrm>
            <a:off x="5442502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46"/>
          <p:cNvSpPr txBox="1"/>
          <p:nvPr/>
        </p:nvSpPr>
        <p:spPr>
          <a:xfrm>
            <a:off x="5560342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Batch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41" name="Google Shape;12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139" y="1295716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46"/>
          <p:cNvSpPr/>
          <p:nvPr/>
        </p:nvSpPr>
        <p:spPr>
          <a:xfrm>
            <a:off x="3890543" y="31275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46"/>
          <p:cNvSpPr txBox="1"/>
          <p:nvPr/>
        </p:nvSpPr>
        <p:spPr>
          <a:xfrm>
            <a:off x="4008382" y="3683982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Ad-hoc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44" name="Google Shape;12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179" y="3186209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46"/>
          <p:cNvSpPr/>
          <p:nvPr/>
        </p:nvSpPr>
        <p:spPr>
          <a:xfrm>
            <a:off x="545895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46"/>
          <p:cNvSpPr txBox="1"/>
          <p:nvPr/>
        </p:nvSpPr>
        <p:spPr>
          <a:xfrm>
            <a:off x="5576790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Interactive Query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47" name="Google Shape;124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703" y="3008515"/>
            <a:ext cx="956685" cy="9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46"/>
          <p:cNvSpPr/>
          <p:nvPr/>
        </p:nvSpPr>
        <p:spPr>
          <a:xfrm>
            <a:off x="2322125" y="3128873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46"/>
          <p:cNvSpPr txBox="1"/>
          <p:nvPr/>
        </p:nvSpPr>
        <p:spPr>
          <a:xfrm>
            <a:off x="2376654" y="3685278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Consumer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50" name="Google Shape;1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115" y="3126264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46"/>
          <p:cNvSpPr/>
          <p:nvPr/>
        </p:nvSpPr>
        <p:spPr>
          <a:xfrm>
            <a:off x="3888625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Checkpoint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2" name="Google Shape;1252;p46"/>
          <p:cNvSpPr/>
          <p:nvPr/>
        </p:nvSpPr>
        <p:spPr>
          <a:xfrm>
            <a:off x="2326450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RWO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3" name="Google Shape;1253;p46"/>
          <p:cNvSpPr/>
          <p:nvPr/>
        </p:nvSpPr>
        <p:spPr>
          <a:xfrm>
            <a:off x="2326450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4" name="Google Shape;1254;p46"/>
          <p:cNvSpPr/>
          <p:nvPr/>
        </p:nvSpPr>
        <p:spPr>
          <a:xfrm>
            <a:off x="5450775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5" name="Google Shape;1255;p46"/>
          <p:cNvSpPr/>
          <p:nvPr/>
        </p:nvSpPr>
        <p:spPr>
          <a:xfrm>
            <a:off x="3869650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/ 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6" name="Google Shape;1256;p46"/>
          <p:cNvSpPr/>
          <p:nvPr/>
        </p:nvSpPr>
        <p:spPr>
          <a:xfrm>
            <a:off x="5463100" y="40608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/ 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7" name="Google Shape;1257;p46"/>
          <p:cNvSpPr/>
          <p:nvPr/>
        </p:nvSpPr>
        <p:spPr>
          <a:xfrm>
            <a:off x="7012945" y="12367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46"/>
          <p:cNvSpPr/>
          <p:nvPr/>
        </p:nvSpPr>
        <p:spPr>
          <a:xfrm>
            <a:off x="7017075" y="21614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RWX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59" name="Google Shape;1259;p46"/>
          <p:cNvSpPr/>
          <p:nvPr/>
        </p:nvSpPr>
        <p:spPr>
          <a:xfrm>
            <a:off x="705653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46"/>
          <p:cNvSpPr txBox="1"/>
          <p:nvPr/>
        </p:nvSpPr>
        <p:spPr>
          <a:xfrm>
            <a:off x="7174371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Training,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61" name="Google Shape;1261;p46"/>
          <p:cNvSpPr/>
          <p:nvPr/>
        </p:nvSpPr>
        <p:spPr>
          <a:xfrm>
            <a:off x="7060675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from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62" name="Google Shape;126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952" y="3197754"/>
            <a:ext cx="735609" cy="49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Google Shape;1263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5996" y="1295725"/>
            <a:ext cx="857098" cy="58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46"/>
          <p:cNvSpPr txBox="1"/>
          <p:nvPr/>
        </p:nvSpPr>
        <p:spPr>
          <a:xfrm>
            <a:off x="776857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65" name="Google Shape;1265;p46"/>
          <p:cNvSpPr/>
          <p:nvPr/>
        </p:nvSpPr>
        <p:spPr>
          <a:xfrm>
            <a:off x="722325" y="21614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RWX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66" name="Google Shape;126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927" y="1266158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46"/>
          <p:cNvSpPr/>
          <p:nvPr/>
        </p:nvSpPr>
        <p:spPr>
          <a:xfrm>
            <a:off x="749391" y="31262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46"/>
          <p:cNvSpPr txBox="1"/>
          <p:nvPr/>
        </p:nvSpPr>
        <p:spPr>
          <a:xfrm>
            <a:off x="808232" y="36826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Metastore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69" name="Google Shape;1269;p46"/>
          <p:cNvSpPr/>
          <p:nvPr/>
        </p:nvSpPr>
        <p:spPr>
          <a:xfrm>
            <a:off x="753700" y="40608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RWO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70" name="Google Shape;1270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7820" y="3189837"/>
            <a:ext cx="569359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46"/>
          <p:cNvSpPr txBox="1"/>
          <p:nvPr/>
        </p:nvSpPr>
        <p:spPr>
          <a:xfrm>
            <a:off x="7130784" y="1793183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Model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72" name="Google Shape;1272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0078" y="1381238"/>
            <a:ext cx="1205590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GPU Workloads</a:t>
            </a:r>
            <a:endParaRPr/>
          </a:p>
        </p:txBody>
      </p:sp>
      <p:sp>
        <p:nvSpPr>
          <p:cNvPr id="1279" name="Google Shape;127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48"/>
          <p:cNvSpPr/>
          <p:nvPr/>
        </p:nvSpPr>
        <p:spPr>
          <a:xfrm>
            <a:off x="3419475" y="1143000"/>
            <a:ext cx="1279500" cy="3213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Enablement of GPUs as a service on OpenShift</a:t>
            </a:r>
            <a:endParaRPr/>
          </a:p>
        </p:txBody>
      </p:sp>
      <p:grpSp>
        <p:nvGrpSpPr>
          <p:cNvPr id="1286" name="Google Shape;1286;p48"/>
          <p:cNvGrpSpPr/>
          <p:nvPr/>
        </p:nvGrpSpPr>
        <p:grpSpPr>
          <a:xfrm>
            <a:off x="299460" y="3384438"/>
            <a:ext cx="1666565" cy="463277"/>
            <a:chOff x="6800480" y="4853100"/>
            <a:chExt cx="2222087" cy="617702"/>
          </a:xfrm>
        </p:grpSpPr>
        <p:sp>
          <p:nvSpPr>
            <p:cNvPr id="1287" name="Google Shape;1287;p48"/>
            <p:cNvSpPr txBox="1"/>
            <p:nvPr/>
          </p:nvSpPr>
          <p:spPr>
            <a:xfrm>
              <a:off x="7395667" y="4853100"/>
              <a:ext cx="16269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verpass"/>
                  <a:ea typeface="Overpass"/>
                  <a:cs typeface="Overpass"/>
                  <a:sym typeface="Overpass"/>
                </a:rPr>
                <a:t>NFD Operator recognizes GPUs and labels the nodes </a:t>
              </a:r>
              <a:endParaRPr sz="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grpSp>
          <p:nvGrpSpPr>
            <p:cNvPr id="1288" name="Google Shape;1288;p48"/>
            <p:cNvGrpSpPr/>
            <p:nvPr/>
          </p:nvGrpSpPr>
          <p:grpSpPr>
            <a:xfrm>
              <a:off x="6800480" y="4875602"/>
              <a:ext cx="595200" cy="595200"/>
              <a:chOff x="1154805" y="3376152"/>
              <a:chExt cx="595200" cy="595200"/>
            </a:xfrm>
          </p:grpSpPr>
          <p:sp>
            <p:nvSpPr>
              <p:cNvPr id="1289" name="Google Shape;1289;p48"/>
              <p:cNvSpPr/>
              <p:nvPr/>
            </p:nvSpPr>
            <p:spPr>
              <a:xfrm>
                <a:off x="1154805" y="3376152"/>
                <a:ext cx="595200" cy="595200"/>
              </a:xfrm>
              <a:prstGeom prst="ellipse">
                <a:avLst/>
              </a:prstGeom>
              <a:solidFill>
                <a:srgbClr val="00415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90" name="Google Shape;1290;p48"/>
              <p:cNvPicPr preferRelativeResize="0"/>
              <p:nvPr/>
            </p:nvPicPr>
            <p:blipFill rotWithShape="1">
              <a:blip r:embed="rId3">
                <a:alphaModFix/>
              </a:blip>
              <a:srcRect b="11507" l="6316" r="60351" t="11515"/>
              <a:stretch/>
            </p:blipFill>
            <p:spPr>
              <a:xfrm>
                <a:off x="1268676" y="3486344"/>
                <a:ext cx="377101" cy="37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291" name="Google Shape;1291;p48"/>
          <p:cNvGrpSpPr/>
          <p:nvPr/>
        </p:nvGrpSpPr>
        <p:grpSpPr>
          <a:xfrm>
            <a:off x="6898585" y="1582987"/>
            <a:ext cx="1666565" cy="463277"/>
            <a:chOff x="6800480" y="4853100"/>
            <a:chExt cx="2222087" cy="617702"/>
          </a:xfrm>
        </p:grpSpPr>
        <p:sp>
          <p:nvSpPr>
            <p:cNvPr id="1292" name="Google Shape;1292;p48"/>
            <p:cNvSpPr txBox="1"/>
            <p:nvPr/>
          </p:nvSpPr>
          <p:spPr>
            <a:xfrm>
              <a:off x="7395667" y="4853100"/>
              <a:ext cx="16269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verpass"/>
                  <a:ea typeface="Overpass"/>
                  <a:cs typeface="Overpass"/>
                  <a:sym typeface="Overpass"/>
                </a:rPr>
                <a:t>GPU Operator builds the GPU enablement stack  </a:t>
              </a:r>
              <a:endParaRPr sz="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grpSp>
          <p:nvGrpSpPr>
            <p:cNvPr id="1293" name="Google Shape;1293;p48"/>
            <p:cNvGrpSpPr/>
            <p:nvPr/>
          </p:nvGrpSpPr>
          <p:grpSpPr>
            <a:xfrm>
              <a:off x="6800480" y="4875602"/>
              <a:ext cx="595200" cy="595200"/>
              <a:chOff x="1154805" y="3376152"/>
              <a:chExt cx="595200" cy="595200"/>
            </a:xfrm>
          </p:grpSpPr>
          <p:sp>
            <p:nvSpPr>
              <p:cNvPr id="1294" name="Google Shape;1294;p48"/>
              <p:cNvSpPr/>
              <p:nvPr/>
            </p:nvSpPr>
            <p:spPr>
              <a:xfrm>
                <a:off x="1154805" y="3376152"/>
                <a:ext cx="595200" cy="595200"/>
              </a:xfrm>
              <a:prstGeom prst="ellipse">
                <a:avLst/>
              </a:prstGeom>
              <a:solidFill>
                <a:srgbClr val="00415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95" name="Google Shape;1295;p48"/>
              <p:cNvPicPr preferRelativeResize="0"/>
              <p:nvPr/>
            </p:nvPicPr>
            <p:blipFill rotWithShape="1">
              <a:blip r:embed="rId3">
                <a:alphaModFix/>
              </a:blip>
              <a:srcRect b="11507" l="6316" r="60351" t="11515"/>
              <a:stretch/>
            </p:blipFill>
            <p:spPr>
              <a:xfrm>
                <a:off x="1268676" y="3486344"/>
                <a:ext cx="377101" cy="37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296" name="Google Shape;1296;p48"/>
          <p:cNvSpPr/>
          <p:nvPr/>
        </p:nvSpPr>
        <p:spPr>
          <a:xfrm>
            <a:off x="3533650" y="21711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CUDA driver (or container) </a:t>
            </a:r>
            <a:endParaRPr sz="900"/>
          </a:p>
        </p:txBody>
      </p:sp>
      <p:sp>
        <p:nvSpPr>
          <p:cNvPr id="1297" name="Google Shape;1297;p48"/>
          <p:cNvSpPr/>
          <p:nvPr/>
        </p:nvSpPr>
        <p:spPr>
          <a:xfrm>
            <a:off x="3533650" y="12567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K8s device plugin for GPU</a:t>
            </a:r>
            <a:endParaRPr sz="900"/>
          </a:p>
        </p:txBody>
      </p:sp>
      <p:sp>
        <p:nvSpPr>
          <p:cNvPr id="1298" name="Google Shape;1298;p48"/>
          <p:cNvSpPr txBox="1"/>
          <p:nvPr/>
        </p:nvSpPr>
        <p:spPr>
          <a:xfrm>
            <a:off x="2446925" y="3092750"/>
            <a:ext cx="1418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99" name="Google Shape;1299;p48"/>
          <p:cNvSpPr/>
          <p:nvPr/>
        </p:nvSpPr>
        <p:spPr>
          <a:xfrm>
            <a:off x="3533650" y="2631963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GPU node_exporter for Prometheus   </a:t>
            </a:r>
            <a:endParaRPr sz="900"/>
          </a:p>
        </p:txBody>
      </p:sp>
      <p:sp>
        <p:nvSpPr>
          <p:cNvPr id="1300" name="Google Shape;1300;p48"/>
          <p:cNvSpPr/>
          <p:nvPr/>
        </p:nvSpPr>
        <p:spPr>
          <a:xfrm>
            <a:off x="6509625" y="1028175"/>
            <a:ext cx="262200" cy="1524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48"/>
          <p:cNvSpPr txBox="1"/>
          <p:nvPr/>
        </p:nvSpPr>
        <p:spPr>
          <a:xfrm>
            <a:off x="5438775" y="3289088"/>
            <a:ext cx="3990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Managing updates and lifecycle with operators.</a:t>
            </a:r>
            <a:br>
              <a:rPr lang="en" sz="1200">
                <a:latin typeface="Overpass"/>
                <a:ea typeface="Overpass"/>
                <a:cs typeface="Overpass"/>
                <a:sym typeface="Overpass"/>
              </a:rPr>
            </a:b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Automating the experience with operators.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2" name="Google Shape;1302;p48"/>
          <p:cNvSpPr txBox="1"/>
          <p:nvPr/>
        </p:nvSpPr>
        <p:spPr>
          <a:xfrm>
            <a:off x="295275" y="4536750"/>
            <a:ext cx="8228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GPU supported  in OpenShift 3.11 and OpenShift 4.1 with </a:t>
            </a: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RHEL7 only on GPU nodes; </a:t>
            </a: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NFD and GPU operator are in roadmap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1303" name="Google Shape;1303;p48"/>
          <p:cNvGrpSpPr/>
          <p:nvPr/>
        </p:nvGrpSpPr>
        <p:grpSpPr>
          <a:xfrm>
            <a:off x="1675037" y="1863525"/>
            <a:ext cx="4757350" cy="2400408"/>
            <a:chOff x="1903637" y="1711125"/>
            <a:chExt cx="4757350" cy="2400408"/>
          </a:xfrm>
        </p:grpSpPr>
        <p:sp>
          <p:nvSpPr>
            <p:cNvPr id="1304" name="Google Shape;1304;p48"/>
            <p:cNvSpPr/>
            <p:nvPr/>
          </p:nvSpPr>
          <p:spPr>
            <a:xfrm>
              <a:off x="3007013" y="1711125"/>
              <a:ext cx="2555700" cy="1227300"/>
            </a:xfrm>
            <a:prstGeom prst="ellipse">
              <a:avLst/>
            </a:prstGeom>
            <a:noFill/>
            <a:ln cap="flat" cmpd="sng" w="38100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5" name="Google Shape;130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3637" y="2085262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5612" y="292122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7" name="Google Shape;1307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13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42462" y="208527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4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5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1" name="Google Shape;1311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13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2" name="Google Shape;1312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4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5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4" name="Google Shape;1314;p48"/>
          <p:cNvSpPr/>
          <p:nvPr/>
        </p:nvSpPr>
        <p:spPr>
          <a:xfrm flipH="1">
            <a:off x="1937075" y="3028688"/>
            <a:ext cx="293700" cy="1327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48"/>
          <p:cNvSpPr/>
          <p:nvPr/>
        </p:nvSpPr>
        <p:spPr>
          <a:xfrm>
            <a:off x="2264200" y="3092750"/>
            <a:ext cx="1174200" cy="3813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Label: GPU</a:t>
            </a:r>
            <a:endParaRPr sz="1000"/>
          </a:p>
        </p:txBody>
      </p:sp>
      <p:sp>
        <p:nvSpPr>
          <p:cNvPr id="1316" name="Google Shape;1316;p48"/>
          <p:cNvSpPr/>
          <p:nvPr/>
        </p:nvSpPr>
        <p:spPr>
          <a:xfrm>
            <a:off x="3533650" y="17139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CRIO  GPU runtime plugin</a:t>
            </a:r>
            <a:endParaRPr sz="900"/>
          </a:p>
        </p:txBody>
      </p:sp>
      <p:sp>
        <p:nvSpPr>
          <p:cNvPr id="1317" name="Google Shape;1317;p48"/>
          <p:cNvSpPr/>
          <p:nvPr/>
        </p:nvSpPr>
        <p:spPr>
          <a:xfrm>
            <a:off x="881850" y="2778000"/>
            <a:ext cx="467700" cy="463200"/>
          </a:xfrm>
          <a:prstGeom prst="star16">
            <a:avLst>
              <a:gd fmla="val 37500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18" name="Google Shape;1318;p48"/>
          <p:cNvSpPr/>
          <p:nvPr/>
        </p:nvSpPr>
        <p:spPr>
          <a:xfrm>
            <a:off x="7606500" y="1010800"/>
            <a:ext cx="467700" cy="463200"/>
          </a:xfrm>
          <a:prstGeom prst="star16">
            <a:avLst>
              <a:gd fmla="val 37500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2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19" name="Google Shape;131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Sharing GPUs in OpenShift  for Model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5" name="Google Shape;1325;p49"/>
          <p:cNvGrpSpPr/>
          <p:nvPr/>
        </p:nvGrpSpPr>
        <p:grpSpPr>
          <a:xfrm>
            <a:off x="2963052" y="3038913"/>
            <a:ext cx="3736899" cy="1705970"/>
            <a:chOff x="1903637" y="1711125"/>
            <a:chExt cx="4757350" cy="2400408"/>
          </a:xfrm>
        </p:grpSpPr>
        <p:sp>
          <p:nvSpPr>
            <p:cNvPr id="1326" name="Google Shape;1326;p49"/>
            <p:cNvSpPr/>
            <p:nvPr/>
          </p:nvSpPr>
          <p:spPr>
            <a:xfrm>
              <a:off x="3007013" y="1711125"/>
              <a:ext cx="2555700" cy="1227300"/>
            </a:xfrm>
            <a:prstGeom prst="ellipse">
              <a:avLst/>
            </a:prstGeom>
            <a:noFill/>
            <a:ln cap="flat" cmpd="sng" w="38100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7" name="Google Shape;1327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3637" y="2085262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5612" y="292122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3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2462" y="208527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4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5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3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4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5" name="Google Shape;133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5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6" name="Google Shape;1336;p49"/>
          <p:cNvSpPr/>
          <p:nvPr/>
        </p:nvSpPr>
        <p:spPr>
          <a:xfrm>
            <a:off x="3804250" y="2206775"/>
            <a:ext cx="469825" cy="1036550"/>
          </a:xfrm>
          <a:prstGeom prst="flowChartMagneticDisk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1337" name="Google Shape;1337;p49"/>
          <p:cNvCxnSpPr/>
          <p:nvPr/>
        </p:nvCxnSpPr>
        <p:spPr>
          <a:xfrm>
            <a:off x="4385675" y="2700400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38" name="Google Shape;1338;p49"/>
          <p:cNvSpPr txBox="1"/>
          <p:nvPr/>
        </p:nvSpPr>
        <p:spPr>
          <a:xfrm>
            <a:off x="4122150" y="3433863"/>
            <a:ext cx="14187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Taint: GPU workloads only</a:t>
            </a:r>
            <a:endParaRPr b="1" sz="10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9" name="Google Shape;1339;p49"/>
          <p:cNvSpPr/>
          <p:nvPr/>
        </p:nvSpPr>
        <p:spPr>
          <a:xfrm>
            <a:off x="3385725" y="1068550"/>
            <a:ext cx="1418688" cy="803520"/>
          </a:xfrm>
          <a:prstGeom prst="flowChartMultidocumen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K8s Job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with </a:t>
            </a:r>
            <a:r>
              <a:rPr b="1" lang="en" sz="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Toleration for GPU workload only</a:t>
            </a:r>
            <a:endParaRPr b="1" sz="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Priority: P1 </a:t>
            </a:r>
            <a:endParaRPr/>
          </a:p>
        </p:txBody>
      </p:sp>
      <p:sp>
        <p:nvSpPr>
          <p:cNvPr id="1340" name="Google Shape;1340;p49"/>
          <p:cNvSpPr/>
          <p:nvPr/>
        </p:nvSpPr>
        <p:spPr>
          <a:xfrm>
            <a:off x="4969350" y="1060300"/>
            <a:ext cx="1418688" cy="803520"/>
          </a:xfrm>
          <a:prstGeom prst="flowChartMultidocumen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K8s Job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with </a:t>
            </a:r>
            <a:r>
              <a:rPr b="1" lang="en" sz="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Toleration for GPU workload only</a:t>
            </a:r>
            <a:endParaRPr b="1" sz="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Priority: P99  </a:t>
            </a:r>
            <a:endParaRPr/>
          </a:p>
        </p:txBody>
      </p:sp>
      <p:sp>
        <p:nvSpPr>
          <p:cNvPr id="1341" name="Google Shape;1341;p49"/>
          <p:cNvSpPr txBox="1"/>
          <p:nvPr/>
        </p:nvSpPr>
        <p:spPr>
          <a:xfrm rot="-5400000">
            <a:off x="3627025" y="2725125"/>
            <a:ext cx="751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Priority 1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42" name="Google Shape;1342;p49"/>
          <p:cNvSpPr/>
          <p:nvPr/>
        </p:nvSpPr>
        <p:spPr>
          <a:xfrm>
            <a:off x="5342375" y="2161463"/>
            <a:ext cx="469825" cy="1036550"/>
          </a:xfrm>
          <a:prstGeom prst="flowChartMagneticDisk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43" name="Google Shape;1343;p49"/>
          <p:cNvSpPr txBox="1"/>
          <p:nvPr/>
        </p:nvSpPr>
        <p:spPr>
          <a:xfrm rot="-5400000">
            <a:off x="5165150" y="2679813"/>
            <a:ext cx="751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Priority 99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44" name="Google Shape;1344;p49"/>
          <p:cNvSpPr/>
          <p:nvPr/>
        </p:nvSpPr>
        <p:spPr>
          <a:xfrm>
            <a:off x="927700" y="1521400"/>
            <a:ext cx="1685100" cy="1036500"/>
          </a:xfrm>
          <a:prstGeom prst="frame">
            <a:avLst>
              <a:gd fmla="val 12500" name="adj1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49"/>
          <p:cNvSpPr txBox="1"/>
          <p:nvPr/>
        </p:nvSpPr>
        <p:spPr>
          <a:xfrm>
            <a:off x="1133350" y="1639075"/>
            <a:ext cx="1197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GPU Admission Controller adds the K8s Job annotations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46" name="Google Shape;1346;p49"/>
          <p:cNvCxnSpPr>
            <a:stCxn id="1344" idx="3"/>
            <a:endCxn id="1339" idx="1"/>
          </p:cNvCxnSpPr>
          <p:nvPr/>
        </p:nvCxnSpPr>
        <p:spPr>
          <a:xfrm flipH="1" rot="10800000">
            <a:off x="2612800" y="1470250"/>
            <a:ext cx="772800" cy="56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7" name="Google Shape;1347;p49"/>
          <p:cNvSpPr/>
          <p:nvPr/>
        </p:nvSpPr>
        <p:spPr>
          <a:xfrm>
            <a:off x="7398175" y="1298275"/>
            <a:ext cx="1418700" cy="10365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Affinity and Anti-Affinity for softer rules (vs. Taints/Tolerations) </a:t>
            </a:r>
            <a:endParaRPr sz="1000"/>
          </a:p>
        </p:txBody>
      </p:sp>
      <p:cxnSp>
        <p:nvCxnSpPr>
          <p:cNvPr id="1348" name="Google Shape;1348;p49"/>
          <p:cNvCxnSpPr>
            <a:stCxn id="1347" idx="2"/>
          </p:cNvCxnSpPr>
          <p:nvPr/>
        </p:nvCxnSpPr>
        <p:spPr>
          <a:xfrm rot="10800000">
            <a:off x="5883175" y="1502725"/>
            <a:ext cx="1515000" cy="313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49" name="Google Shape;1349;p49"/>
          <p:cNvCxnSpPr>
            <a:stCxn id="1347" idx="2"/>
          </p:cNvCxnSpPr>
          <p:nvPr/>
        </p:nvCxnSpPr>
        <p:spPr>
          <a:xfrm flipH="1">
            <a:off x="5343175" y="1816525"/>
            <a:ext cx="2055000" cy="175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1350" name="Google Shape;1350;p49"/>
          <p:cNvGrpSpPr/>
          <p:nvPr/>
        </p:nvGrpSpPr>
        <p:grpSpPr>
          <a:xfrm>
            <a:off x="3546654" y="2296487"/>
            <a:ext cx="2806402" cy="790799"/>
            <a:chOff x="3546654" y="2144087"/>
            <a:chExt cx="2806402" cy="790799"/>
          </a:xfrm>
        </p:grpSpPr>
        <p:cxnSp>
          <p:nvCxnSpPr>
            <p:cNvPr id="1351" name="Google Shape;1351;p49"/>
            <p:cNvCxnSpPr/>
            <p:nvPr/>
          </p:nvCxnSpPr>
          <p:spPr>
            <a:xfrm flipH="1" rot="10800000">
              <a:off x="4154357" y="2144087"/>
              <a:ext cx="2198700" cy="135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52" name="Google Shape;1352;p49"/>
            <p:cNvCxnSpPr/>
            <p:nvPr/>
          </p:nvCxnSpPr>
          <p:spPr>
            <a:xfrm flipH="1" rot="10800000">
              <a:off x="3546654" y="2162769"/>
              <a:ext cx="662400" cy="758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53" name="Google Shape;1353;p49"/>
            <p:cNvCxnSpPr/>
            <p:nvPr/>
          </p:nvCxnSpPr>
          <p:spPr>
            <a:xfrm flipH="1" rot="10800000">
              <a:off x="5664108" y="2162769"/>
              <a:ext cx="662400" cy="758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54" name="Google Shape;1354;p49"/>
            <p:cNvCxnSpPr/>
            <p:nvPr/>
          </p:nvCxnSpPr>
          <p:spPr>
            <a:xfrm flipH="1" rot="10800000">
              <a:off x="3546654" y="2920786"/>
              <a:ext cx="2102700" cy="14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</p:grpSp>
      <p:sp>
        <p:nvSpPr>
          <p:cNvPr id="1355" name="Google Shape;1355;p49"/>
          <p:cNvSpPr/>
          <p:nvPr/>
        </p:nvSpPr>
        <p:spPr>
          <a:xfrm>
            <a:off x="444025" y="3038925"/>
            <a:ext cx="1977600" cy="1036500"/>
          </a:xfrm>
          <a:prstGeom prst="round1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Multitenancy with OpenShift Projects: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Each Project can have </a:t>
            </a:r>
            <a:r>
              <a:rPr b="1" lang="en" sz="1200"/>
              <a:t>quotas for GPU usage</a:t>
            </a:r>
            <a:endParaRPr b="1" sz="1200"/>
          </a:p>
        </p:txBody>
      </p:sp>
      <p:cxnSp>
        <p:nvCxnSpPr>
          <p:cNvPr id="1356" name="Google Shape;1356;p49"/>
          <p:cNvCxnSpPr>
            <a:stCxn id="1355" idx="3"/>
          </p:cNvCxnSpPr>
          <p:nvPr/>
        </p:nvCxnSpPr>
        <p:spPr>
          <a:xfrm flipH="1" rot="10800000">
            <a:off x="2421625" y="2929575"/>
            <a:ext cx="1193100" cy="62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57" name="Google Shape;1357;p49"/>
          <p:cNvCxnSpPr>
            <a:stCxn id="1339" idx="2"/>
            <a:endCxn id="1336" idx="1"/>
          </p:cNvCxnSpPr>
          <p:nvPr/>
        </p:nvCxnSpPr>
        <p:spPr>
          <a:xfrm>
            <a:off x="3996418" y="1841641"/>
            <a:ext cx="42600" cy="36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8" name="Google Shape;1358;p49"/>
          <p:cNvCxnSpPr>
            <a:stCxn id="1340" idx="2"/>
            <a:endCxn id="1342" idx="1"/>
          </p:cNvCxnSpPr>
          <p:nvPr/>
        </p:nvCxnSpPr>
        <p:spPr>
          <a:xfrm flipH="1">
            <a:off x="5577343" y="1833391"/>
            <a:ext cx="2700" cy="32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9" name="Google Shape;1359;p49"/>
          <p:cNvSpPr/>
          <p:nvPr/>
        </p:nvSpPr>
        <p:spPr>
          <a:xfrm>
            <a:off x="7344750" y="3038925"/>
            <a:ext cx="1418700" cy="1036500"/>
          </a:xfrm>
          <a:prstGeom prst="snip1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Priority Class can have Quotas </a:t>
            </a:r>
            <a:endParaRPr sz="1000"/>
          </a:p>
        </p:txBody>
      </p:sp>
      <p:cxnSp>
        <p:nvCxnSpPr>
          <p:cNvPr id="1360" name="Google Shape;1360;p49"/>
          <p:cNvCxnSpPr>
            <a:stCxn id="1359" idx="2"/>
            <a:endCxn id="1343" idx="2"/>
          </p:cNvCxnSpPr>
          <p:nvPr/>
        </p:nvCxnSpPr>
        <p:spPr>
          <a:xfrm rot="10800000">
            <a:off x="5689050" y="2827875"/>
            <a:ext cx="1655700" cy="72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61" name="Google Shape;1361;p49"/>
          <p:cNvSpPr txBox="1"/>
          <p:nvPr/>
        </p:nvSpPr>
        <p:spPr>
          <a:xfrm>
            <a:off x="673326" y="4632650"/>
            <a:ext cx="7461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62" name="Google Shape;136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Deploying GPU Workloads onto OpenShift </a:t>
            </a:r>
            <a:endParaRPr/>
          </a:p>
        </p:txBody>
      </p:sp>
      <p:sp>
        <p:nvSpPr>
          <p:cNvPr id="1368" name="Google Shape;1368;p50"/>
          <p:cNvSpPr/>
          <p:nvPr/>
        </p:nvSpPr>
        <p:spPr>
          <a:xfrm>
            <a:off x="4378613" y="2015925"/>
            <a:ext cx="2555700" cy="1227300"/>
          </a:xfrm>
          <a:prstGeom prst="ellipse">
            <a:avLst/>
          </a:prstGeom>
          <a:noFill/>
          <a:ln cap="flat" cmpd="sng" w="3810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9" name="Google Shape;13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25" y="1315950"/>
            <a:ext cx="2313401" cy="1462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0" name="Google Shape;1370;p50"/>
          <p:cNvCxnSpPr>
            <a:endCxn id="1371" idx="0"/>
          </p:cNvCxnSpPr>
          <p:nvPr/>
        </p:nvCxnSpPr>
        <p:spPr>
          <a:xfrm>
            <a:off x="2859875" y="1769225"/>
            <a:ext cx="2796600" cy="1456800"/>
          </a:xfrm>
          <a:prstGeom prst="bentConnector2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2" name="Google Shape;1372;p50"/>
          <p:cNvSpPr/>
          <p:nvPr/>
        </p:nvSpPr>
        <p:spPr>
          <a:xfrm>
            <a:off x="3688900" y="1148075"/>
            <a:ext cx="1294075" cy="536213"/>
          </a:xfrm>
          <a:prstGeom prst="flowChartPredefined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Pod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Deployment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Job</a:t>
            </a:r>
            <a:endParaRPr b="1" sz="800"/>
          </a:p>
        </p:txBody>
      </p:sp>
      <p:sp>
        <p:nvSpPr>
          <p:cNvPr id="1373" name="Google Shape;1373;p50"/>
          <p:cNvSpPr txBox="1"/>
          <p:nvPr/>
        </p:nvSpPr>
        <p:spPr>
          <a:xfrm>
            <a:off x="371475" y="4550975"/>
            <a:ext cx="7772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374" name="Google Shape;137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237" y="2390062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212" y="3226025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062" y="2390075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7" name="Google Shape;137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GPUs in Jupyter</a:t>
            </a:r>
            <a:endParaRPr/>
          </a:p>
        </p:txBody>
      </p:sp>
      <p:sp>
        <p:nvSpPr>
          <p:cNvPr id="1388" name="Google Shape;138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9" name="Google Shape;13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263" y="1017725"/>
            <a:ext cx="53694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51"/>
          <p:cNvSpPr txBox="1"/>
          <p:nvPr/>
        </p:nvSpPr>
        <p:spPr>
          <a:xfrm>
            <a:off x="371475" y="4703375"/>
            <a:ext cx="7772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91" name="Google Shape;1391;p51"/>
          <p:cNvSpPr/>
          <p:nvPr/>
        </p:nvSpPr>
        <p:spPr>
          <a:xfrm>
            <a:off x="2607975" y="3220650"/>
            <a:ext cx="3880800" cy="745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51"/>
          <p:cNvSpPr txBox="1"/>
          <p:nvPr/>
        </p:nvSpPr>
        <p:spPr>
          <a:xfrm>
            <a:off x="724425" y="3313800"/>
            <a:ext cx="18213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number of GPUs to use via UI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+ Red Hat Joint Collaboration </a:t>
            </a:r>
            <a:endParaRPr/>
          </a:p>
        </p:txBody>
      </p:sp>
      <p:sp>
        <p:nvSpPr>
          <p:cNvPr id="1398" name="Google Shape;1398;p52"/>
          <p:cNvSpPr txBox="1"/>
          <p:nvPr/>
        </p:nvSpPr>
        <p:spPr>
          <a:xfrm>
            <a:off x="2942400" y="1063500"/>
            <a:ext cx="615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NGC Containers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Kubernetes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Automation and autoscaling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CUDA Drivers for RHEL and RHEL CoreOS (RHCOS)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Also, joint development of support for HPC: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</a:pPr>
            <a:r>
              <a:rPr lang="en" sz="1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GPUDirect </a:t>
            </a: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RDMA - direct I/O between GPU and 3rd party peer devices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SR/IOV and InfiniBand - sharing of single PCIe devices by multiple VM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399" name="Google Shape;1399;p52"/>
          <p:cNvPicPr preferRelativeResize="0"/>
          <p:nvPr/>
        </p:nvPicPr>
        <p:blipFill rotWithShape="1">
          <a:blip r:embed="rId3">
            <a:alphaModFix/>
          </a:blip>
          <a:srcRect b="0" l="15415" r="48481" t="2075"/>
          <a:stretch/>
        </p:blipFill>
        <p:spPr>
          <a:xfrm>
            <a:off x="395850" y="1059811"/>
            <a:ext cx="2546551" cy="388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Red Hat Sees AI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Accelerated AI EAP - Partnership with NVIDIA</a:t>
            </a:r>
            <a:endParaRPr sz="2300"/>
          </a:p>
        </p:txBody>
      </p:sp>
      <p:sp>
        <p:nvSpPr>
          <p:cNvPr id="1406" name="Google Shape;1406;p53"/>
          <p:cNvSpPr txBox="1"/>
          <p:nvPr>
            <p:ph idx="4294967295" type="body"/>
          </p:nvPr>
        </p:nvSpPr>
        <p:spPr>
          <a:xfrm>
            <a:off x="2785475" y="727125"/>
            <a:ext cx="6315000" cy="3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Objective:</a:t>
            </a:r>
            <a:r>
              <a:rPr lang="en" sz="1200"/>
              <a:t> Drive mainstream adoption of AI across teams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General Enablement Work</a:t>
            </a:r>
            <a:r>
              <a:rPr lang="en" sz="1200"/>
              <a:t> - RHEL, OpenShift GPU Enablement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DGX line, OEMs, Cloud Providers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OpenShift 4 Pilot - Accelerated AI EAP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OpenShift 4 on Bare-metal HW with NVIDIA GPUs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NVIDIA NGC Containers (AI/ML libraries CUDA optimized)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Request form: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https://www.openshift.com/accelerated-ai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Summit Keynote Demo: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https://youtu.be/FUu4kMc0PL8?t=1448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Offering Blog: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https://blogs.nvidia.com/blog/2019/05/09/red-hat-openshift-gpu-kubernetes/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Technical Overview: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https://devblogs.nvidia.com/gpu-support-ai-workloads-openshift4/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200"/>
              <a:t>Documentation: https://docs.nvidia.com/datacenter/kubernetes/openshift-on-gpu-install-guide/index.html</a:t>
            </a:r>
            <a:endParaRPr i="1" sz="1200"/>
          </a:p>
        </p:txBody>
      </p:sp>
      <p:pic>
        <p:nvPicPr>
          <p:cNvPr id="1407" name="Google Shape;1407;p53"/>
          <p:cNvPicPr preferRelativeResize="0"/>
          <p:nvPr/>
        </p:nvPicPr>
        <p:blipFill rotWithShape="1">
          <a:blip r:embed="rId7">
            <a:alphaModFix/>
          </a:blip>
          <a:srcRect b="17852" l="21745" r="25139" t="19616"/>
          <a:stretch/>
        </p:blipFill>
        <p:spPr>
          <a:xfrm>
            <a:off x="287525" y="1014325"/>
            <a:ext cx="2426275" cy="39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AI/ML Software Partners</a:t>
            </a:r>
            <a:endParaRPr/>
          </a:p>
        </p:txBody>
      </p:sp>
      <p:sp>
        <p:nvSpPr>
          <p:cNvPr id="1414" name="Google Shape;141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Vendor</a:t>
            </a:r>
            <a:r>
              <a:rPr lang="en"/>
              <a:t> Partner Program</a:t>
            </a:r>
            <a:endParaRPr/>
          </a:p>
        </p:txBody>
      </p:sp>
      <p:sp>
        <p:nvSpPr>
          <p:cNvPr id="1420" name="Google Shape;1420;p55"/>
          <p:cNvSpPr txBox="1"/>
          <p:nvPr/>
        </p:nvSpPr>
        <p:spPr>
          <a:xfrm>
            <a:off x="610300" y="1197375"/>
            <a:ext cx="77595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274325" spcFirstLastPara="1" rIns="57150" wrap="square" tIns="571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Mission:</a:t>
            </a: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  With partners, make best-in-class AI/ML hybrid/multi-cloud ready for mainstream and enterprise markets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Primary Focus on OpenShift - kubernetes-powered multi/hybrid-cloud AI/ML platform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Hardware Ecosystem for Performance - GPUs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SW Ecosystem Enablement 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22250" lvl="1" marL="571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○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Projects w/ Vendor Support - Certified vendors w/ commercial support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22250" lvl="1" marL="571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○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Balance Platforms &amp; Components - Provide choice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Cloud-Like Experience - Operators, operatorhub.io, embedded operatorhub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Certifications with Red Hat Partner Connect (for Container and Operator certifications)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Via:</a:t>
            </a:r>
            <a:endParaRPr b="1" sz="1300">
              <a:latin typeface="Overpass"/>
              <a:ea typeface="Overpass"/>
              <a:cs typeface="Overpass"/>
              <a:sym typeface="Overpass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AI Reference Architecture - Open Data Hub - RH Ref Arch for AI for upstream/products/partners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AI Use Case Definitions - define core use cases - RH + Partners Enable these use cases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21" name="Google Shape;142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56"/>
          <p:cNvSpPr txBox="1"/>
          <p:nvPr>
            <p:ph idx="4294967295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https://connect.redhat.com/</a:t>
            </a:r>
            <a:endParaRPr/>
          </a:p>
        </p:txBody>
      </p:sp>
      <p:pic>
        <p:nvPicPr>
          <p:cNvPr id="1427" name="Google Shape;14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125" y="1587600"/>
            <a:ext cx="7586904" cy="28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575" y="201950"/>
            <a:ext cx="5728274" cy="12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 Working With Today?</a:t>
            </a:r>
            <a:endParaRPr/>
          </a:p>
        </p:txBody>
      </p:sp>
      <p:pic>
        <p:nvPicPr>
          <p:cNvPr id="1435" name="Google Shape;14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11" y="1720272"/>
            <a:ext cx="1537671" cy="50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616" y="2432887"/>
            <a:ext cx="1537671" cy="59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961" y="3181358"/>
            <a:ext cx="990884" cy="77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4061" y="2700812"/>
            <a:ext cx="1537672" cy="51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0269" y="3166406"/>
            <a:ext cx="1827900" cy="41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9098" y="3101975"/>
            <a:ext cx="77073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4836" y="1609922"/>
            <a:ext cx="1547813" cy="892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42" name="Google Shape;1442;p57"/>
          <p:cNvSpPr txBox="1"/>
          <p:nvPr>
            <p:ph type="title"/>
          </p:nvPr>
        </p:nvSpPr>
        <p:spPr>
          <a:xfrm>
            <a:off x="1420266" y="4207359"/>
            <a:ext cx="6515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to name a few...</a:t>
            </a:r>
            <a:endParaRPr/>
          </a:p>
        </p:txBody>
      </p:sp>
      <p:pic>
        <p:nvPicPr>
          <p:cNvPr id="1443" name="Google Shape;1443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3171" y="1132112"/>
            <a:ext cx="1827906" cy="46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31398" y="1045900"/>
            <a:ext cx="984925" cy="48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67500" y="3361175"/>
            <a:ext cx="1182475" cy="11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8588" y="2164514"/>
            <a:ext cx="2153558" cy="5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57"/>
          <p:cNvSpPr txBox="1"/>
          <p:nvPr/>
        </p:nvSpPr>
        <p:spPr>
          <a:xfrm>
            <a:off x="3569500" y="1762450"/>
            <a:ext cx="2038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PARTNER CONNECT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48" name="Google Shape;144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9" name="Google Shape;1449;p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46492" y="3650650"/>
            <a:ext cx="1647509" cy="8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5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LAB - LOGISTICS </a:t>
            </a:r>
            <a:endParaRPr/>
          </a:p>
        </p:txBody>
      </p:sp>
      <p:sp>
        <p:nvSpPr>
          <p:cNvPr id="1455" name="Google Shape;1455;p58"/>
          <p:cNvSpPr txBox="1"/>
          <p:nvPr/>
        </p:nvSpPr>
        <p:spPr>
          <a:xfrm>
            <a:off x="307025" y="826275"/>
            <a:ext cx="8751300" cy="4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WIFI for labs: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SSID: 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Password: 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</a:t>
            </a:r>
            <a:r>
              <a:rPr b="1" lang="en"/>
              <a:t>This presentation:</a:t>
            </a:r>
            <a:r>
              <a:rPr lang="en"/>
              <a:t> </a:t>
            </a:r>
            <a:r>
              <a:rPr b="1"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&lt;enter&gt;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URL: </a:t>
            </a:r>
            <a:r>
              <a:rPr lang="en" sz="1100"/>
              <a:t>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Get a attendee number for the lab:</a:t>
            </a:r>
            <a:r>
              <a:rPr lang="en"/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&lt;enter instructions here&gt;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</a:t>
            </a:r>
            <a:r>
              <a:rPr b="1" lang="en"/>
              <a:t>Address for OpenShift web console:</a:t>
            </a:r>
            <a:r>
              <a:rPr lang="en"/>
              <a:t> </a:t>
            </a:r>
            <a:r>
              <a:rPr b="1"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&lt;enter&gt;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Full URL: &lt;enter&gt;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Login to OpenShift web console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Username: 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user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&lt;number&gt;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Password: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&lt;enter&gt;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Instructions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: 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https://tinyurl.com/y3m2wrtz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Or full URL </a:t>
            </a:r>
            <a:endParaRPr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https://gitlab.com/opendatahub/data-engineering-and-machine-learning-workshop/blob/master/doc/for-attendees.md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456" name="Google Shape;145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59"/>
          <p:cNvSpPr txBox="1"/>
          <p:nvPr>
            <p:ph idx="1" type="subTitle"/>
          </p:nvPr>
        </p:nvSpPr>
        <p:spPr>
          <a:xfrm>
            <a:off x="311700" y="3596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OpenDataHub.io</a:t>
            </a:r>
            <a:endParaRPr/>
          </a:p>
        </p:txBody>
      </p:sp>
      <p:sp>
        <p:nvSpPr>
          <p:cNvPr id="1462" name="Google Shape;1462;p59"/>
          <p:cNvSpPr txBox="1"/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463" name="Google Shape;1463;p59"/>
          <p:cNvSpPr txBox="1"/>
          <p:nvPr>
            <p:ph idx="12" type="sldNum"/>
          </p:nvPr>
        </p:nvSpPr>
        <p:spPr>
          <a:xfrm>
            <a:off x="8472458" y="4129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4" name="Google Shape;14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325" y="2416175"/>
            <a:ext cx="14573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3314417" y="4258725"/>
            <a:ext cx="411900" cy="387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8" name="Google Shape;98;p18"/>
          <p:cNvSpPr txBox="1"/>
          <p:nvPr/>
        </p:nvSpPr>
        <p:spPr>
          <a:xfrm>
            <a:off x="3286900" y="3534575"/>
            <a:ext cx="28620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010110</a:t>
            </a:r>
            <a:endParaRPr b="1"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101010</a:t>
            </a:r>
            <a:endParaRPr b="1"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537" y="1402800"/>
            <a:ext cx="1063200" cy="10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603" y="1400375"/>
            <a:ext cx="1063221" cy="10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743000" y="2463575"/>
            <a:ext cx="1790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as a Workload 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Represents a workload requirement for our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platforms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across the hybrid cloud.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2614550" y="2463575"/>
            <a:ext cx="18726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Accelerates Open Source Development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Applicable to Red Hat’s existing core business in order to increase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Open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 Source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 development and production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efficiency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650775" y="2463575"/>
            <a:ext cx="17904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Enhances RH Products &amp; Services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Valuable to our customers as specific services and product capabilities, providing an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Intelligent Platform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experience.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604650" y="2463575"/>
            <a:ext cx="1790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Enables Customers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to build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Intelligent Apps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using Red Hat products as well as our broader partner ecosystem.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6929388" y="1400375"/>
            <a:ext cx="1063200" cy="10632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838" y="1400375"/>
            <a:ext cx="1063200" cy="106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2533375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4526725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6480613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8"/>
          <p:cNvCxnSpPr/>
          <p:nvPr/>
        </p:nvCxnSpPr>
        <p:spPr>
          <a:xfrm rot="10800000">
            <a:off x="1035000" y="4100550"/>
            <a:ext cx="707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8"/>
          <p:cNvSpPr txBox="1"/>
          <p:nvPr/>
        </p:nvSpPr>
        <p:spPr>
          <a:xfrm>
            <a:off x="1407475" y="4176750"/>
            <a:ext cx="6510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     Data as the Foundation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625" y="1515511"/>
            <a:ext cx="732750" cy="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4294967295" type="title"/>
          </p:nvPr>
        </p:nvSpPr>
        <p:spPr>
          <a:xfrm>
            <a:off x="1314450" y="4809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at Red Hat</a:t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1938834" y="1266847"/>
            <a:ext cx="5266332" cy="3397870"/>
            <a:chOff x="1562350" y="1326950"/>
            <a:chExt cx="5410800" cy="3199200"/>
          </a:xfrm>
        </p:grpSpPr>
        <p:sp>
          <p:nvSpPr>
            <p:cNvPr id="120" name="Google Shape;120;p19"/>
            <p:cNvSpPr/>
            <p:nvPr/>
          </p:nvSpPr>
          <p:spPr>
            <a:xfrm rot="10800000">
              <a:off x="1562410" y="1628211"/>
              <a:ext cx="5410740" cy="2897939"/>
            </a:xfrm>
            <a:custGeom>
              <a:rect b="b" l="l" r="r" t="t"/>
              <a:pathLst>
                <a:path extrusionOk="0" h="10544" w="227342">
                  <a:moveTo>
                    <a:pt x="0" y="10030"/>
                  </a:moveTo>
                  <a:lnTo>
                    <a:pt x="0" y="0"/>
                  </a:lnTo>
                  <a:lnTo>
                    <a:pt x="227342" y="0"/>
                  </a:lnTo>
                  <a:lnTo>
                    <a:pt x="227342" y="10544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" name="Google Shape;121;p19"/>
            <p:cNvSpPr/>
            <p:nvPr/>
          </p:nvSpPr>
          <p:spPr>
            <a:xfrm>
              <a:off x="1562350" y="1326950"/>
              <a:ext cx="5410740" cy="222716"/>
            </a:xfrm>
            <a:custGeom>
              <a:rect b="b" l="l" r="r" t="t"/>
              <a:pathLst>
                <a:path extrusionOk="0" h="10544" w="227342">
                  <a:moveTo>
                    <a:pt x="0" y="10030"/>
                  </a:moveTo>
                  <a:lnTo>
                    <a:pt x="0" y="0"/>
                  </a:lnTo>
                  <a:lnTo>
                    <a:pt x="227342" y="0"/>
                  </a:lnTo>
                  <a:lnTo>
                    <a:pt x="227342" y="10544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22" name="Google Shape;122;p19"/>
          <p:cNvSpPr/>
          <p:nvPr/>
        </p:nvSpPr>
        <p:spPr>
          <a:xfrm>
            <a:off x="515250" y="3704375"/>
            <a:ext cx="8120100" cy="43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4659525" y="1976175"/>
            <a:ext cx="3973200" cy="158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509475" y="1976175"/>
            <a:ext cx="3727200" cy="158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2638800" y="1057925"/>
            <a:ext cx="3866400" cy="436200"/>
          </a:xfrm>
          <a:prstGeom prst="rect">
            <a:avLst/>
          </a:prstGeom>
          <a:solidFill>
            <a:srgbClr val="114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Hybrid Cloud AI Enablement Strategy  </a:t>
            </a:r>
            <a:endParaRPr b="1" sz="16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6031925" y="2025502"/>
            <a:ext cx="12348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Products &amp; Services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4659525" y="2025500"/>
            <a:ext cx="12411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Internal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7398125" y="2025502"/>
            <a:ext cx="12348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Customer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4659525" y="1549125"/>
            <a:ext cx="3979500" cy="4362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515250" y="3697175"/>
            <a:ext cx="81180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Open </a:t>
            </a: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Hub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4659450" y="2477175"/>
            <a:ext cx="12411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Improve quality &amp; scale of existing products &amp; services via AI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2359000" y="247257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ISV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509475" y="2853312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Storage Integration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509475" y="2472581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HW Enablement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09475" y="3228714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Stack Optimization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09475" y="1546750"/>
            <a:ext cx="3727200" cy="4386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2359000" y="285412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Infrastructure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2359000" y="322872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Community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509475" y="2025500"/>
            <a:ext cx="17610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Core Enablement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359000" y="2025502"/>
            <a:ext cx="18777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Ecosystems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6031962" y="2477180"/>
            <a:ext cx="12348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Create direct incremental customer value through AI features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7398175" y="2477180"/>
            <a:ext cx="12348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Enable customers to build their own AI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515250" y="4147250"/>
            <a:ext cx="8123700" cy="4386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>
            <a:off x="4449100" y="1810681"/>
            <a:ext cx="0" cy="174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rot="10800000">
            <a:off x="711975" y="3633884"/>
            <a:ext cx="75417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/>
          <p:nvPr/>
        </p:nvSpPr>
        <p:spPr>
          <a:xfrm>
            <a:off x="609475" y="1604075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913250" y="1622100"/>
            <a:ext cx="3323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Hybrid Cloud Platform (AI as workload)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5714875" y="1604075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018650" y="1622100"/>
            <a:ext cx="1653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AI Transformation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5734075" y="1624375"/>
            <a:ext cx="289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3343150" y="4202750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371875" y="4215175"/>
            <a:ext cx="289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675350" y="4220750"/>
            <a:ext cx="2163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as the Foundation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AI and Machine Learning on OpenShift?</a:t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606" y="1115437"/>
            <a:ext cx="3095306" cy="14567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What Does a Data Scientist Want?</a:t>
            </a:r>
            <a:endParaRPr sz="2300"/>
          </a:p>
        </p:txBody>
      </p:sp>
      <p:sp>
        <p:nvSpPr>
          <p:cNvPr id="167" name="Google Shape;167;p21"/>
          <p:cNvSpPr txBox="1"/>
          <p:nvPr/>
        </p:nvSpPr>
        <p:spPr>
          <a:xfrm>
            <a:off x="409838" y="1401188"/>
            <a:ext cx="28143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As a Data Scientist, I want a “self-service cloud like” experience for my Machine Learning projects, where I can access a rich set of modelling frameworks, data, and computational resources, share and collaborate with colleagues, and deliver my work into production with speed, agility and repeatability to drive business value!</a:t>
            </a:r>
            <a:endParaRPr i="1"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/>
          </a:blip>
          <a:srcRect b="0" l="11399" r="45485" t="6050"/>
          <a:stretch/>
        </p:blipFill>
        <p:spPr>
          <a:xfrm>
            <a:off x="3372638" y="1339979"/>
            <a:ext cx="2552173" cy="344766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/>
          <p:nvPr/>
        </p:nvSpPr>
        <p:spPr>
          <a:xfrm>
            <a:off x="3656606" y="1347131"/>
            <a:ext cx="20919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Self service portal to select ML frameworks, data access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6538913" y="2270288"/>
            <a:ext cx="17856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Perform ML Modelling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250" y="2679205"/>
            <a:ext cx="2552177" cy="132664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1"/>
          <p:cNvSpPr/>
          <p:nvPr/>
        </p:nvSpPr>
        <p:spPr>
          <a:xfrm>
            <a:off x="6424613" y="3699038"/>
            <a:ext cx="17856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Inferencing w/ hardware acceleration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0750" y="4125516"/>
            <a:ext cx="1543052" cy="67508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1"/>
          <p:cNvSpPr/>
          <p:nvPr/>
        </p:nvSpPr>
        <p:spPr>
          <a:xfrm>
            <a:off x="7433906" y="4312088"/>
            <a:ext cx="15429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 dev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1796803"/>
            <a:ext cx="169575" cy="52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2939803"/>
            <a:ext cx="169575" cy="52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4197103"/>
            <a:ext cx="169575" cy="52096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/>
          <p:nvPr/>
        </p:nvSpPr>
        <p:spPr>
          <a:xfrm>
            <a:off x="1407975" y="1447856"/>
            <a:ext cx="2000100" cy="8304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Acquisition &amp; Preparation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4" name="Google Shape;184;p22"/>
          <p:cNvSpPr/>
          <p:nvPr/>
        </p:nvSpPr>
        <p:spPr>
          <a:xfrm>
            <a:off x="3136444" y="1447575"/>
            <a:ext cx="2507700" cy="8304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Modelling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(Selection, Training, Testing)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5" name="Google Shape;185;p22"/>
          <p:cNvSpPr/>
          <p:nvPr/>
        </p:nvSpPr>
        <p:spPr>
          <a:xfrm>
            <a:off x="5357874" y="1447575"/>
            <a:ext cx="2191500" cy="8304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App. Dev. Process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1653578" y="2870925"/>
            <a:ext cx="1690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Data Engineer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87" name="Google Shape;187;p22"/>
          <p:cNvCxnSpPr/>
          <p:nvPr/>
        </p:nvCxnSpPr>
        <p:spPr>
          <a:xfrm>
            <a:off x="1421944" y="2714344"/>
            <a:ext cx="1814700" cy="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00" y="2518369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4085700" y="3304491"/>
            <a:ext cx="169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Data Scientists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90" name="Google Shape;190;p22"/>
          <p:cNvCxnSpPr/>
          <p:nvPr/>
        </p:nvCxnSpPr>
        <p:spPr>
          <a:xfrm>
            <a:off x="3236775" y="3181444"/>
            <a:ext cx="33549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733" y="2969630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/>
        </p:nvSpPr>
        <p:spPr>
          <a:xfrm>
            <a:off x="5547174" y="3833053"/>
            <a:ext cx="1690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App Developer 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93" name="Google Shape;193;p22"/>
          <p:cNvCxnSpPr/>
          <p:nvPr/>
        </p:nvCxnSpPr>
        <p:spPr>
          <a:xfrm flipH="1" rot="10800000">
            <a:off x="5335275" y="3774375"/>
            <a:ext cx="20985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94" name="Google Shape;19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200" y="3578539"/>
            <a:ext cx="288593" cy="328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2"/>
          <p:cNvCxnSpPr/>
          <p:nvPr/>
        </p:nvCxnSpPr>
        <p:spPr>
          <a:xfrm flipH="1" rot="10800000">
            <a:off x="1465125" y="4243181"/>
            <a:ext cx="59862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775" y="4022156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3693825" y="4346325"/>
            <a:ext cx="169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IT Operations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77625" y="1302300"/>
            <a:ext cx="828900" cy="6123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Business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Objectives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302381" y="1945875"/>
            <a:ext cx="548775" cy="503325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00" name="Google Shape;200;p22"/>
          <p:cNvCxnSpPr/>
          <p:nvPr/>
        </p:nvCxnSpPr>
        <p:spPr>
          <a:xfrm>
            <a:off x="963667" y="1608413"/>
            <a:ext cx="4443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2"/>
          <p:cNvCxnSpPr/>
          <p:nvPr/>
        </p:nvCxnSpPr>
        <p:spPr>
          <a:xfrm flipH="1" rot="10800000">
            <a:off x="908306" y="2127788"/>
            <a:ext cx="499800" cy="1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2"/>
          <p:cNvCxnSpPr>
            <a:stCxn id="185" idx="3"/>
            <a:endCxn id="203" idx="1"/>
          </p:cNvCxnSpPr>
          <p:nvPr/>
        </p:nvCxnSpPr>
        <p:spPr>
          <a:xfrm>
            <a:off x="7549374" y="1862775"/>
            <a:ext cx="55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2623" y="3195806"/>
            <a:ext cx="396146" cy="6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/>
        </p:nvSpPr>
        <p:spPr>
          <a:xfrm>
            <a:off x="8026313" y="3831525"/>
            <a:ext cx="936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Business 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Leadership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23" y="3195806"/>
            <a:ext cx="396146" cy="6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 txBox="1"/>
          <p:nvPr/>
        </p:nvSpPr>
        <p:spPr>
          <a:xfrm>
            <a:off x="25313" y="3831525"/>
            <a:ext cx="936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Business 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Leadership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7">
            <a:alphaModFix/>
          </a:blip>
          <a:srcRect b="23256" l="21993" r="21553" t="20185"/>
          <a:stretch/>
        </p:blipFill>
        <p:spPr>
          <a:xfrm>
            <a:off x="8100094" y="1640224"/>
            <a:ext cx="444375" cy="44517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7408575" y="2060325"/>
            <a:ext cx="188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Intelligent applications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to achieve 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business outcomes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9" name="Google Shape;20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Pipeline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